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wmf"/><Relationship Id="rId1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60.wmf"/><Relationship Id="rId7" Type="http://schemas.openxmlformats.org/officeDocument/2006/relationships/image" Target="../media/image4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4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Relationship Id="rId9" Type="http://schemas.openxmlformats.org/officeDocument/2006/relationships/image" Target="../media/image6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6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2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23.wmf"/><Relationship Id="rId7" Type="http://schemas.openxmlformats.org/officeDocument/2006/relationships/image" Target="../media/image38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44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3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55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" Type="http://schemas.openxmlformats.org/officeDocument/2006/relationships/oleObject" Target="../embeddings/oleObject50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57.bin"/><Relationship Id="rId25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4.bin"/><Relationship Id="rId24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15" Type="http://schemas.openxmlformats.org/officeDocument/2006/relationships/oleObject" Target="../embeddings/oleObject56.bin"/><Relationship Id="rId23" Type="http://schemas.openxmlformats.org/officeDocument/2006/relationships/oleObject" Target="../embeddings/oleObject60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8.bin"/><Relationship Id="rId4" Type="http://schemas.openxmlformats.org/officeDocument/2006/relationships/image" Target="../media/image41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e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53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e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5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3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62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6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61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58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4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6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6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9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85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88.bin"/><Relationship Id="rId10" Type="http://schemas.openxmlformats.org/officeDocument/2006/relationships/image" Target="../media/image69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9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7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94.bin"/><Relationship Id="rId4" Type="http://schemas.openxmlformats.org/officeDocument/2006/relationships/image" Target="../media/image7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97.bin"/><Relationship Id="rId4" Type="http://schemas.openxmlformats.org/officeDocument/2006/relationships/image" Target="../media/image8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85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 dirty="0"/>
              <a:t>Harmonics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1143000" y="2438400"/>
          <a:ext cx="693420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2616120" imgH="431640" progId="Equation.3">
                  <p:embed/>
                </p:oleObj>
              </mc:Choice>
              <mc:Fallback>
                <p:oleObj name="Equation" r:id="rId3" imgW="2616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38400"/>
                        <a:ext cx="693420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AutoShape 4"/>
          <p:cNvSpPr>
            <a:spLocks/>
          </p:cNvSpPr>
          <p:nvPr/>
        </p:nvSpPr>
        <p:spPr bwMode="auto">
          <a:xfrm rot="5400000">
            <a:off x="2438400" y="4724400"/>
            <a:ext cx="152400" cy="457200"/>
          </a:xfrm>
          <a:prstGeom prst="rightBrace">
            <a:avLst>
              <a:gd name="adj1" fmla="val 25000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DC Part</a:t>
            </a:r>
          </a:p>
        </p:txBody>
      </p:sp>
      <p:sp>
        <p:nvSpPr>
          <p:cNvPr id="19461" name="AutoShape 5"/>
          <p:cNvSpPr>
            <a:spLocks/>
          </p:cNvSpPr>
          <p:nvPr/>
        </p:nvSpPr>
        <p:spPr bwMode="auto">
          <a:xfrm rot="5400000">
            <a:off x="4152900" y="3848100"/>
            <a:ext cx="152400" cy="2209800"/>
          </a:xfrm>
          <a:prstGeom prst="rightBrace">
            <a:avLst>
              <a:gd name="adj1" fmla="val 120833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Even Part</a:t>
            </a: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 rot="5400000">
            <a:off x="6743700" y="3848100"/>
            <a:ext cx="152400" cy="2209800"/>
          </a:xfrm>
          <a:prstGeom prst="rightBrace">
            <a:avLst>
              <a:gd name="adj1" fmla="val 120833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>
                <a:solidFill>
                  <a:srgbClr val="FF3300"/>
                </a:solidFill>
              </a:rPr>
              <a:t>Odd Part</a:t>
            </a:r>
          </a:p>
        </p:txBody>
      </p:sp>
      <p:sp>
        <p:nvSpPr>
          <p:cNvPr id="19463" name="AutoShape 7"/>
          <p:cNvSpPr>
            <a:spLocks/>
          </p:cNvSpPr>
          <p:nvPr/>
        </p:nvSpPr>
        <p:spPr bwMode="auto">
          <a:xfrm rot="5400000">
            <a:off x="4991100" y="3009900"/>
            <a:ext cx="304800" cy="5715000"/>
          </a:xfrm>
          <a:prstGeom prst="rightBrace">
            <a:avLst>
              <a:gd name="adj1" fmla="val 156250"/>
              <a:gd name="adj2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endParaRPr lang="en-US" altLang="zh-TW">
              <a:solidFill>
                <a:srgbClr val="FF3300"/>
              </a:solidFill>
            </a:endParaRPr>
          </a:p>
          <a:p>
            <a:pPr algn="ctr"/>
            <a:r>
              <a:rPr lang="en-US" altLang="zh-TW" i="1">
                <a:solidFill>
                  <a:srgbClr val="FF3300"/>
                </a:solidFill>
              </a:rPr>
              <a:t>T</a:t>
            </a:r>
            <a:r>
              <a:rPr lang="en-US" altLang="zh-TW">
                <a:solidFill>
                  <a:srgbClr val="FF3300"/>
                </a:solidFill>
              </a:rPr>
              <a:t> is a period of all the above signals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143000" y="3659188"/>
          <a:ext cx="7202488" cy="114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2717640" imgH="431640" progId="Equation.3">
                  <p:embed/>
                </p:oleObj>
              </mc:Choice>
              <mc:Fallback>
                <p:oleObj name="Equation" r:id="rId5" imgW="2717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59188"/>
                        <a:ext cx="7202488" cy="1141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785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  <p:bldP spid="19461" grpId="0" animBg="1" autoUpdateAnimBg="0"/>
      <p:bldP spid="19462" grpId="0" animBg="1" autoUpdateAnimBg="0"/>
      <p:bldP spid="19463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Complex Form of the Fourier Series</a:t>
            </a: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990600" y="2411413"/>
          <a:ext cx="2382838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3" imgW="1091880" imgH="431640" progId="Equation.3">
                  <p:embed/>
                </p:oleObj>
              </mc:Choice>
              <mc:Fallback>
                <p:oleObj name="Equation" r:id="rId3" imgW="1091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1413"/>
                        <a:ext cx="2382838" cy="94138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990600" y="3486150"/>
          <a:ext cx="32416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5" imgW="1485720" imgH="393480" progId="Equation.3">
                  <p:embed/>
                </p:oleObj>
              </mc:Choice>
              <mc:Fallback>
                <p:oleObj name="Equation" r:id="rId5" imgW="1485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486150"/>
                        <a:ext cx="3241675" cy="8572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6629400" y="2362200"/>
          <a:ext cx="1927225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7" imgW="1091880" imgH="1206360" progId="Equation.3">
                  <p:embed/>
                </p:oleObj>
              </mc:Choice>
              <mc:Fallback>
                <p:oleObj name="Equation" r:id="rId7" imgW="1091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362200"/>
                        <a:ext cx="1927225" cy="21256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762000" y="4678363"/>
            <a:ext cx="22367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/>
              <a:t>If </a:t>
            </a:r>
            <a:r>
              <a:rPr lang="en-US" altLang="zh-TW" sz="3200" i="1"/>
              <a:t>f</a:t>
            </a:r>
            <a:r>
              <a:rPr lang="en-US" altLang="zh-TW" sz="3200"/>
              <a:t>(</a:t>
            </a:r>
            <a:r>
              <a:rPr lang="en-US" altLang="zh-TW" sz="3200" i="1"/>
              <a:t>t</a:t>
            </a:r>
            <a:r>
              <a:rPr lang="en-US" altLang="zh-TW" sz="3200"/>
              <a:t>) is real,</a:t>
            </a:r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811213" y="5486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689" name="Object 17"/>
          <p:cNvGraphicFramePr>
            <a:graphicFrameLocks noChangeAspect="1"/>
          </p:cNvGraphicFramePr>
          <p:nvPr/>
        </p:nvGraphicFramePr>
        <p:xfrm>
          <a:off x="1649413" y="5316538"/>
          <a:ext cx="14478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9" imgW="495000" imgH="241200" progId="Equation.3">
                  <p:embed/>
                </p:oleObj>
              </mc:Choice>
              <mc:Fallback>
                <p:oleObj name="Equation" r:id="rId9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9413" y="5316538"/>
                        <a:ext cx="14478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0" name="Object 18"/>
          <p:cNvGraphicFramePr>
            <a:graphicFrameLocks noChangeAspect="1"/>
          </p:cNvGraphicFramePr>
          <p:nvPr/>
        </p:nvGraphicFramePr>
        <p:xfrm>
          <a:off x="3889375" y="4572000"/>
          <a:ext cx="35020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1" imgW="2082600" imgH="241200" progId="Equation.3">
                  <p:embed/>
                </p:oleObj>
              </mc:Choice>
              <mc:Fallback>
                <p:oleObj name="Equation" r:id="rId11" imgW="2082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75" y="4572000"/>
                        <a:ext cx="35020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1" name="Object 19"/>
          <p:cNvGraphicFramePr>
            <a:graphicFrameLocks noChangeAspect="1"/>
          </p:cNvGraphicFramePr>
          <p:nvPr/>
        </p:nvGraphicFramePr>
        <p:xfrm>
          <a:off x="3810000" y="5105400"/>
          <a:ext cx="24145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13" imgW="1434960" imgH="393480" progId="Equation.3">
                  <p:embed/>
                </p:oleObj>
              </mc:Choice>
              <mc:Fallback>
                <p:oleObj name="Equation" r:id="rId13" imgW="1434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05400"/>
                        <a:ext cx="2414588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2" name="Object 20"/>
          <p:cNvGraphicFramePr>
            <a:graphicFrameLocks noChangeAspect="1"/>
          </p:cNvGraphicFramePr>
          <p:nvPr/>
        </p:nvGraphicFramePr>
        <p:xfrm>
          <a:off x="3886200" y="5819775"/>
          <a:ext cx="17954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15" imgW="1066680" imgH="482400" progId="Equation.3">
                  <p:embed/>
                </p:oleObj>
              </mc:Choice>
              <mc:Fallback>
                <p:oleObj name="Equation" r:id="rId15" imgW="1066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819775"/>
                        <a:ext cx="1795463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3" name="Object 21"/>
          <p:cNvGraphicFramePr>
            <a:graphicFrameLocks noChangeAspect="1"/>
          </p:cNvGraphicFramePr>
          <p:nvPr/>
        </p:nvGraphicFramePr>
        <p:xfrm>
          <a:off x="6692900" y="5526088"/>
          <a:ext cx="168910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17" imgW="1002960" imgH="203040" progId="Equation.3">
                  <p:embed/>
                </p:oleObj>
              </mc:Choice>
              <mc:Fallback>
                <p:oleObj name="Equation" r:id="rId17" imgW="1002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5526088"/>
                        <a:ext cx="1689100" cy="341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94" name="Object 22"/>
          <p:cNvGraphicFramePr>
            <a:graphicFrameLocks noChangeAspect="1"/>
          </p:cNvGraphicFramePr>
          <p:nvPr/>
        </p:nvGraphicFramePr>
        <p:xfrm>
          <a:off x="7038975" y="5969000"/>
          <a:ext cx="9620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9" imgW="571320" imgH="393480" progId="Equation.3">
                  <p:embed/>
                </p:oleObj>
              </mc:Choice>
              <mc:Fallback>
                <p:oleObj name="Equation" r:id="rId19" imgW="571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975" y="5969000"/>
                        <a:ext cx="9620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61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7" grpId="0" autoUpdateAnimBg="0"/>
      <p:bldP spid="2868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400" dirty="0"/>
              <a:t>Complex Frequency Spectra</a:t>
            </a:r>
          </a:p>
        </p:txBody>
      </p: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990600" y="2438400"/>
            <a:ext cx="7480300" cy="1879600"/>
            <a:chOff x="624" y="1536"/>
            <a:chExt cx="4712" cy="1184"/>
          </a:xfrm>
        </p:grpSpPr>
        <p:graphicFrame>
          <p:nvGraphicFramePr>
            <p:cNvPr id="29707" name="Object 11"/>
            <p:cNvGraphicFramePr>
              <a:graphicFrameLocks noChangeAspect="1"/>
            </p:cNvGraphicFramePr>
            <p:nvPr/>
          </p:nvGraphicFramePr>
          <p:xfrm>
            <a:off x="624" y="1536"/>
            <a:ext cx="220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7" name="Equation" r:id="rId3" imgW="2082600" imgH="241200" progId="Equation.3">
                    <p:embed/>
                  </p:oleObj>
                </mc:Choice>
                <mc:Fallback>
                  <p:oleObj name="Equation" r:id="rId3" imgW="2082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536"/>
                          <a:ext cx="220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8" name="Object 12"/>
            <p:cNvGraphicFramePr>
              <a:graphicFrameLocks noChangeAspect="1"/>
            </p:cNvGraphicFramePr>
            <p:nvPr/>
          </p:nvGraphicFramePr>
          <p:xfrm>
            <a:off x="624" y="1824"/>
            <a:ext cx="1521" cy="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8" name="Equation" r:id="rId5" imgW="1434960" imgH="393480" progId="Equation.3">
                    <p:embed/>
                  </p:oleObj>
                </mc:Choice>
                <mc:Fallback>
                  <p:oleObj name="Equation" r:id="rId5" imgW="14349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1824"/>
                          <a:ext cx="1521" cy="4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09" name="Object 13"/>
            <p:cNvGraphicFramePr>
              <a:graphicFrameLocks noChangeAspect="1"/>
            </p:cNvGraphicFramePr>
            <p:nvPr/>
          </p:nvGraphicFramePr>
          <p:xfrm>
            <a:off x="2976" y="1584"/>
            <a:ext cx="1131" cy="5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9" name="Equation" r:id="rId7" imgW="1066680" imgH="482400" progId="Equation.3">
                    <p:embed/>
                  </p:oleObj>
                </mc:Choice>
                <mc:Fallback>
                  <p:oleObj name="Equation" r:id="rId7" imgW="106668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584"/>
                          <a:ext cx="1131" cy="5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0" name="Object 14"/>
            <p:cNvGraphicFramePr>
              <a:graphicFrameLocks noChangeAspect="1"/>
            </p:cNvGraphicFramePr>
            <p:nvPr/>
          </p:nvGraphicFramePr>
          <p:xfrm>
            <a:off x="4272" y="1728"/>
            <a:ext cx="1064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0" name="Equation" r:id="rId9" imgW="1002960" imgH="203040" progId="Equation.3">
                    <p:embed/>
                  </p:oleObj>
                </mc:Choice>
                <mc:Fallback>
                  <p:oleObj name="Equation" r:id="rId9" imgW="10029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2" y="1728"/>
                          <a:ext cx="1064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1" name="Object 15"/>
            <p:cNvGraphicFramePr>
              <a:graphicFrameLocks noChangeAspect="1"/>
            </p:cNvGraphicFramePr>
            <p:nvPr/>
          </p:nvGraphicFramePr>
          <p:xfrm>
            <a:off x="624" y="2304"/>
            <a:ext cx="606" cy="4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1" name="Equation" r:id="rId11" imgW="571320" imgH="393480" progId="Equation.3">
                    <p:embed/>
                  </p:oleObj>
                </mc:Choice>
                <mc:Fallback>
                  <p:oleObj name="Equation" r:id="rId11" imgW="57132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2304"/>
                          <a:ext cx="606" cy="4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9833" name="Group 137"/>
          <p:cNvGrpSpPr>
            <a:grpSpLocks/>
          </p:cNvGrpSpPr>
          <p:nvPr/>
        </p:nvGrpSpPr>
        <p:grpSpPr bwMode="auto">
          <a:xfrm>
            <a:off x="3200400" y="3413125"/>
            <a:ext cx="4038600" cy="1616075"/>
            <a:chOff x="2016" y="2150"/>
            <a:chExt cx="2544" cy="1018"/>
          </a:xfrm>
        </p:grpSpPr>
        <p:grpSp>
          <p:nvGrpSpPr>
            <p:cNvPr id="29829" name="Group 133"/>
            <p:cNvGrpSpPr>
              <a:grpSpLocks/>
            </p:cNvGrpSpPr>
            <p:nvPr/>
          </p:nvGrpSpPr>
          <p:grpSpPr bwMode="auto">
            <a:xfrm>
              <a:off x="2016" y="2160"/>
              <a:ext cx="2544" cy="1008"/>
              <a:chOff x="1584" y="2160"/>
              <a:chExt cx="2544" cy="1008"/>
            </a:xfrm>
          </p:grpSpPr>
          <p:sp>
            <p:nvSpPr>
              <p:cNvPr id="29827" name="Rectangle 131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2544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825" name="Group 129"/>
              <p:cNvGrpSpPr>
                <a:grpSpLocks/>
              </p:cNvGrpSpPr>
              <p:nvPr/>
            </p:nvGrpSpPr>
            <p:grpSpPr bwMode="auto">
              <a:xfrm>
                <a:off x="1680" y="2160"/>
                <a:ext cx="2400" cy="864"/>
                <a:chOff x="2496" y="2304"/>
                <a:chExt cx="2400" cy="864"/>
              </a:xfrm>
            </p:grpSpPr>
            <p:sp>
              <p:nvSpPr>
                <p:cNvPr id="29714" name="Line 18"/>
                <p:cNvSpPr>
                  <a:spLocks noChangeShapeType="1"/>
                </p:cNvSpPr>
                <p:nvPr/>
              </p:nvSpPr>
              <p:spPr bwMode="auto">
                <a:xfrm>
                  <a:off x="2496" y="3024"/>
                  <a:ext cx="21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1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3552" y="2374"/>
                  <a:ext cx="0" cy="7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16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216" y="2304"/>
                  <a:ext cx="341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/>
                    <a:t>|</a:t>
                  </a:r>
                  <a:r>
                    <a:rPr lang="en-US" altLang="zh-TW" i="1"/>
                    <a:t>c</a:t>
                  </a:r>
                  <a:r>
                    <a:rPr lang="en-US" altLang="zh-TW" i="1" baseline="-25000"/>
                    <a:t>n</a:t>
                  </a:r>
                  <a:r>
                    <a:rPr lang="en-US" altLang="zh-TW"/>
                    <a:t>|</a:t>
                  </a:r>
                </a:p>
              </p:txBody>
            </p:sp>
            <p:sp>
              <p:nvSpPr>
                <p:cNvPr id="29717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648" y="2880"/>
                  <a:ext cx="24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sym typeface="Symbol" pitchFamily="18" charset="2"/>
                    </a:rPr>
                    <a:t></a:t>
                  </a:r>
                  <a:endParaRPr lang="en-US" altLang="zh-TW"/>
                </a:p>
              </p:txBody>
            </p:sp>
            <p:sp>
              <p:nvSpPr>
                <p:cNvPr id="29720" name="Line 24"/>
                <p:cNvSpPr>
                  <a:spLocks noChangeShapeType="1"/>
                </p:cNvSpPr>
                <p:nvPr/>
              </p:nvSpPr>
              <p:spPr bwMode="auto">
                <a:xfrm>
                  <a:off x="3648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1" name="Line 25"/>
                <p:cNvSpPr>
                  <a:spLocks noChangeShapeType="1"/>
                </p:cNvSpPr>
                <p:nvPr/>
              </p:nvSpPr>
              <p:spPr bwMode="auto">
                <a:xfrm>
                  <a:off x="3744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2" name="Line 26"/>
                <p:cNvSpPr>
                  <a:spLocks noChangeShapeType="1"/>
                </p:cNvSpPr>
                <p:nvPr/>
              </p:nvSpPr>
              <p:spPr bwMode="auto">
                <a:xfrm>
                  <a:off x="384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3" name="Line 27"/>
                <p:cNvSpPr>
                  <a:spLocks noChangeShapeType="1"/>
                </p:cNvSpPr>
                <p:nvPr/>
              </p:nvSpPr>
              <p:spPr bwMode="auto">
                <a:xfrm>
                  <a:off x="3936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4" name="Line 28"/>
                <p:cNvSpPr>
                  <a:spLocks noChangeShapeType="1"/>
                </p:cNvSpPr>
                <p:nvPr/>
              </p:nvSpPr>
              <p:spPr bwMode="auto">
                <a:xfrm>
                  <a:off x="4032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5" name="Line 29"/>
                <p:cNvSpPr>
                  <a:spLocks noChangeShapeType="1"/>
                </p:cNvSpPr>
                <p:nvPr/>
              </p:nvSpPr>
              <p:spPr bwMode="auto">
                <a:xfrm>
                  <a:off x="4128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6" name="Line 30"/>
                <p:cNvSpPr>
                  <a:spLocks noChangeShapeType="1"/>
                </p:cNvSpPr>
                <p:nvPr/>
              </p:nvSpPr>
              <p:spPr bwMode="auto">
                <a:xfrm>
                  <a:off x="4224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7" name="Line 31"/>
                <p:cNvSpPr>
                  <a:spLocks noChangeShapeType="1"/>
                </p:cNvSpPr>
                <p:nvPr/>
              </p:nvSpPr>
              <p:spPr bwMode="auto">
                <a:xfrm>
                  <a:off x="432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8" name="Line 32"/>
                <p:cNvSpPr>
                  <a:spLocks noChangeShapeType="1"/>
                </p:cNvSpPr>
                <p:nvPr/>
              </p:nvSpPr>
              <p:spPr bwMode="auto">
                <a:xfrm>
                  <a:off x="4416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29" name="Line 33"/>
                <p:cNvSpPr>
                  <a:spLocks noChangeShapeType="1"/>
                </p:cNvSpPr>
                <p:nvPr/>
              </p:nvSpPr>
              <p:spPr bwMode="auto">
                <a:xfrm>
                  <a:off x="4512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0" name="Line 34"/>
                <p:cNvSpPr>
                  <a:spLocks noChangeShapeType="1"/>
                </p:cNvSpPr>
                <p:nvPr/>
              </p:nvSpPr>
              <p:spPr bwMode="auto">
                <a:xfrm>
                  <a:off x="2592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1" name="Line 35"/>
                <p:cNvSpPr>
                  <a:spLocks noChangeShapeType="1"/>
                </p:cNvSpPr>
                <p:nvPr/>
              </p:nvSpPr>
              <p:spPr bwMode="auto">
                <a:xfrm>
                  <a:off x="2688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2" name="Line 36"/>
                <p:cNvSpPr>
                  <a:spLocks noChangeShapeType="1"/>
                </p:cNvSpPr>
                <p:nvPr/>
              </p:nvSpPr>
              <p:spPr bwMode="auto">
                <a:xfrm>
                  <a:off x="2784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3" name="Line 37"/>
                <p:cNvSpPr>
                  <a:spLocks noChangeShapeType="1"/>
                </p:cNvSpPr>
                <p:nvPr/>
              </p:nvSpPr>
              <p:spPr bwMode="auto">
                <a:xfrm>
                  <a:off x="288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4" name="Line 38"/>
                <p:cNvSpPr>
                  <a:spLocks noChangeShapeType="1"/>
                </p:cNvSpPr>
                <p:nvPr/>
              </p:nvSpPr>
              <p:spPr bwMode="auto">
                <a:xfrm>
                  <a:off x="2976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5" name="Line 39"/>
                <p:cNvSpPr>
                  <a:spLocks noChangeShapeType="1"/>
                </p:cNvSpPr>
                <p:nvPr/>
              </p:nvSpPr>
              <p:spPr bwMode="auto">
                <a:xfrm>
                  <a:off x="3072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6" name="Line 40"/>
                <p:cNvSpPr>
                  <a:spLocks noChangeShapeType="1"/>
                </p:cNvSpPr>
                <p:nvPr/>
              </p:nvSpPr>
              <p:spPr bwMode="auto">
                <a:xfrm>
                  <a:off x="3168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7" name="Line 41"/>
                <p:cNvSpPr>
                  <a:spLocks noChangeShapeType="1"/>
                </p:cNvSpPr>
                <p:nvPr/>
              </p:nvSpPr>
              <p:spPr bwMode="auto">
                <a:xfrm>
                  <a:off x="3264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8" name="Line 42"/>
                <p:cNvSpPr>
                  <a:spLocks noChangeShapeType="1"/>
                </p:cNvSpPr>
                <p:nvPr/>
              </p:nvSpPr>
              <p:spPr bwMode="auto">
                <a:xfrm>
                  <a:off x="336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39" name="Line 43"/>
                <p:cNvSpPr>
                  <a:spLocks noChangeShapeType="1"/>
                </p:cNvSpPr>
                <p:nvPr/>
              </p:nvSpPr>
              <p:spPr bwMode="auto">
                <a:xfrm>
                  <a:off x="3456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1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3552" y="2592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2" name="Line 46"/>
                <p:cNvSpPr>
                  <a:spLocks noChangeShapeType="1"/>
                </p:cNvSpPr>
                <p:nvPr/>
              </p:nvSpPr>
              <p:spPr bwMode="auto">
                <a:xfrm flipV="1">
                  <a:off x="3648" y="2688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3744" y="2736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4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3840" y="2880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5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936" y="297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6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4032" y="292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7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4128" y="297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8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4224" y="292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49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4320" y="2976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50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4416" y="292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29761" name="Group 65"/>
                <p:cNvGrpSpPr>
                  <a:grpSpLocks/>
                </p:cNvGrpSpPr>
                <p:nvPr/>
              </p:nvGrpSpPr>
              <p:grpSpPr bwMode="auto">
                <a:xfrm flipH="1">
                  <a:off x="2688" y="2592"/>
                  <a:ext cx="864" cy="432"/>
                  <a:chOff x="3648" y="2688"/>
                  <a:chExt cx="864" cy="432"/>
                </a:xfrm>
              </p:grpSpPr>
              <p:sp>
                <p:nvSpPr>
                  <p:cNvPr id="29751" name="Line 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48" y="2688"/>
                    <a:ext cx="0" cy="432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2" name="Line 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44" y="2784"/>
                    <a:ext cx="0" cy="33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3" name="Line 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40" y="2832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4" name="Line 5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2976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5" name="Line 5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307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6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28" y="30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7" name="Line 6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24" y="307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8" name="Line 6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30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59" name="Line 6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16" y="3072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760" name="Line 6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12" y="3024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9831" name="Text Box 135"/>
            <p:cNvSpPr txBox="1">
              <a:spLocks noChangeArrowheads="1"/>
            </p:cNvSpPr>
            <p:nvPr/>
          </p:nvSpPr>
          <p:spPr bwMode="auto">
            <a:xfrm>
              <a:off x="3696" y="2150"/>
              <a:ext cx="755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000" i="1"/>
                <a:t>amplitude</a:t>
              </a:r>
            </a:p>
            <a:p>
              <a:pPr algn="ctr"/>
              <a:r>
                <a:rPr lang="en-US" altLang="zh-TW" sz="2000" i="1"/>
                <a:t>spectrum</a:t>
              </a:r>
            </a:p>
          </p:txBody>
        </p:sp>
      </p:grpSp>
      <p:grpSp>
        <p:nvGrpSpPr>
          <p:cNvPr id="29834" name="Group 138"/>
          <p:cNvGrpSpPr>
            <a:grpSpLocks/>
          </p:cNvGrpSpPr>
          <p:nvPr/>
        </p:nvGrpSpPr>
        <p:grpSpPr bwMode="auto">
          <a:xfrm>
            <a:off x="3200400" y="5029200"/>
            <a:ext cx="4038600" cy="1676400"/>
            <a:chOff x="2016" y="3168"/>
            <a:chExt cx="2544" cy="1056"/>
          </a:xfrm>
        </p:grpSpPr>
        <p:grpSp>
          <p:nvGrpSpPr>
            <p:cNvPr id="29830" name="Group 134"/>
            <p:cNvGrpSpPr>
              <a:grpSpLocks/>
            </p:cNvGrpSpPr>
            <p:nvPr/>
          </p:nvGrpSpPr>
          <p:grpSpPr bwMode="auto">
            <a:xfrm>
              <a:off x="2016" y="3216"/>
              <a:ext cx="2544" cy="1008"/>
              <a:chOff x="1584" y="3216"/>
              <a:chExt cx="2544" cy="1008"/>
            </a:xfrm>
          </p:grpSpPr>
          <p:sp>
            <p:nvSpPr>
              <p:cNvPr id="29828" name="Rectangle 132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544" cy="100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9826" name="Group 130"/>
              <p:cNvGrpSpPr>
                <a:grpSpLocks/>
              </p:cNvGrpSpPr>
              <p:nvPr/>
            </p:nvGrpSpPr>
            <p:grpSpPr bwMode="auto">
              <a:xfrm>
                <a:off x="1680" y="3264"/>
                <a:ext cx="2400" cy="864"/>
                <a:chOff x="2496" y="3168"/>
                <a:chExt cx="2400" cy="864"/>
              </a:xfrm>
            </p:grpSpPr>
            <p:sp>
              <p:nvSpPr>
                <p:cNvPr id="29762" name="Line 66"/>
                <p:cNvSpPr>
                  <a:spLocks noChangeShapeType="1"/>
                </p:cNvSpPr>
                <p:nvPr/>
              </p:nvSpPr>
              <p:spPr bwMode="auto">
                <a:xfrm>
                  <a:off x="2496" y="3696"/>
                  <a:ext cx="21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63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3552" y="3238"/>
                  <a:ext cx="0" cy="79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64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3264" y="3168"/>
                  <a:ext cx="28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 i="1">
                      <a:sym typeface="Symbol" pitchFamily="18" charset="2"/>
                    </a:rPr>
                    <a:t></a:t>
                  </a:r>
                  <a:r>
                    <a:rPr lang="en-US" altLang="zh-TW" i="1" baseline="-25000"/>
                    <a:t>n</a:t>
                  </a:r>
                  <a:endParaRPr lang="en-US" altLang="zh-TW"/>
                </a:p>
              </p:txBody>
            </p:sp>
            <p:sp>
              <p:nvSpPr>
                <p:cNvPr id="29765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4648" y="3744"/>
                  <a:ext cx="248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zh-TW">
                      <a:sym typeface="Symbol" pitchFamily="18" charset="2"/>
                    </a:rPr>
                    <a:t></a:t>
                  </a:r>
                  <a:endParaRPr lang="en-US" altLang="zh-TW"/>
                </a:p>
              </p:txBody>
            </p:sp>
            <p:sp>
              <p:nvSpPr>
                <p:cNvPr id="29766" name="Line 70"/>
                <p:cNvSpPr>
                  <a:spLocks noChangeShapeType="1"/>
                </p:cNvSpPr>
                <p:nvPr/>
              </p:nvSpPr>
              <p:spPr bwMode="auto">
                <a:xfrm>
                  <a:off x="3648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67" name="Line 71"/>
                <p:cNvSpPr>
                  <a:spLocks noChangeShapeType="1"/>
                </p:cNvSpPr>
                <p:nvPr/>
              </p:nvSpPr>
              <p:spPr bwMode="auto">
                <a:xfrm>
                  <a:off x="3744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68" name="Line 72"/>
                <p:cNvSpPr>
                  <a:spLocks noChangeShapeType="1"/>
                </p:cNvSpPr>
                <p:nvPr/>
              </p:nvSpPr>
              <p:spPr bwMode="auto">
                <a:xfrm>
                  <a:off x="3840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69" name="Line 73"/>
                <p:cNvSpPr>
                  <a:spLocks noChangeShapeType="1"/>
                </p:cNvSpPr>
                <p:nvPr/>
              </p:nvSpPr>
              <p:spPr bwMode="auto">
                <a:xfrm>
                  <a:off x="3936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0" name="Line 74"/>
                <p:cNvSpPr>
                  <a:spLocks noChangeShapeType="1"/>
                </p:cNvSpPr>
                <p:nvPr/>
              </p:nvSpPr>
              <p:spPr bwMode="auto">
                <a:xfrm>
                  <a:off x="4032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1" name="Line 75"/>
                <p:cNvSpPr>
                  <a:spLocks noChangeShapeType="1"/>
                </p:cNvSpPr>
                <p:nvPr/>
              </p:nvSpPr>
              <p:spPr bwMode="auto">
                <a:xfrm>
                  <a:off x="4128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2" name="Line 76"/>
                <p:cNvSpPr>
                  <a:spLocks noChangeShapeType="1"/>
                </p:cNvSpPr>
                <p:nvPr/>
              </p:nvSpPr>
              <p:spPr bwMode="auto">
                <a:xfrm>
                  <a:off x="4224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3" name="Line 77"/>
                <p:cNvSpPr>
                  <a:spLocks noChangeShapeType="1"/>
                </p:cNvSpPr>
                <p:nvPr/>
              </p:nvSpPr>
              <p:spPr bwMode="auto">
                <a:xfrm>
                  <a:off x="4320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4" name="Line 78"/>
                <p:cNvSpPr>
                  <a:spLocks noChangeShapeType="1"/>
                </p:cNvSpPr>
                <p:nvPr/>
              </p:nvSpPr>
              <p:spPr bwMode="auto">
                <a:xfrm>
                  <a:off x="4416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5" name="Line 79"/>
                <p:cNvSpPr>
                  <a:spLocks noChangeShapeType="1"/>
                </p:cNvSpPr>
                <p:nvPr/>
              </p:nvSpPr>
              <p:spPr bwMode="auto">
                <a:xfrm>
                  <a:off x="4512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6" name="Line 80"/>
                <p:cNvSpPr>
                  <a:spLocks noChangeShapeType="1"/>
                </p:cNvSpPr>
                <p:nvPr/>
              </p:nvSpPr>
              <p:spPr bwMode="auto">
                <a:xfrm>
                  <a:off x="2592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7" name="Line 81"/>
                <p:cNvSpPr>
                  <a:spLocks noChangeShapeType="1"/>
                </p:cNvSpPr>
                <p:nvPr/>
              </p:nvSpPr>
              <p:spPr bwMode="auto">
                <a:xfrm>
                  <a:off x="2688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8" name="Line 82"/>
                <p:cNvSpPr>
                  <a:spLocks noChangeShapeType="1"/>
                </p:cNvSpPr>
                <p:nvPr/>
              </p:nvSpPr>
              <p:spPr bwMode="auto">
                <a:xfrm>
                  <a:off x="2784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79" name="Line 83"/>
                <p:cNvSpPr>
                  <a:spLocks noChangeShapeType="1"/>
                </p:cNvSpPr>
                <p:nvPr/>
              </p:nvSpPr>
              <p:spPr bwMode="auto">
                <a:xfrm>
                  <a:off x="2880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0" name="Line 84"/>
                <p:cNvSpPr>
                  <a:spLocks noChangeShapeType="1"/>
                </p:cNvSpPr>
                <p:nvPr/>
              </p:nvSpPr>
              <p:spPr bwMode="auto">
                <a:xfrm>
                  <a:off x="2976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1" name="Line 85"/>
                <p:cNvSpPr>
                  <a:spLocks noChangeShapeType="1"/>
                </p:cNvSpPr>
                <p:nvPr/>
              </p:nvSpPr>
              <p:spPr bwMode="auto">
                <a:xfrm>
                  <a:off x="3072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2" name="Line 86"/>
                <p:cNvSpPr>
                  <a:spLocks noChangeShapeType="1"/>
                </p:cNvSpPr>
                <p:nvPr/>
              </p:nvSpPr>
              <p:spPr bwMode="auto">
                <a:xfrm>
                  <a:off x="3168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3" name="Line 87"/>
                <p:cNvSpPr>
                  <a:spLocks noChangeShapeType="1"/>
                </p:cNvSpPr>
                <p:nvPr/>
              </p:nvSpPr>
              <p:spPr bwMode="auto">
                <a:xfrm>
                  <a:off x="3264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4" name="Line 88"/>
                <p:cNvSpPr>
                  <a:spLocks noChangeShapeType="1"/>
                </p:cNvSpPr>
                <p:nvPr/>
              </p:nvSpPr>
              <p:spPr bwMode="auto">
                <a:xfrm>
                  <a:off x="3360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785" name="Line 89"/>
                <p:cNvSpPr>
                  <a:spLocks noChangeShapeType="1"/>
                </p:cNvSpPr>
                <p:nvPr/>
              </p:nvSpPr>
              <p:spPr bwMode="auto">
                <a:xfrm>
                  <a:off x="3456" y="3648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07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3648" y="36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08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3744" y="3552"/>
                  <a:ext cx="0" cy="144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09" name="Line 113"/>
                <p:cNvSpPr>
                  <a:spLocks noChangeShapeType="1"/>
                </p:cNvSpPr>
                <p:nvPr/>
              </p:nvSpPr>
              <p:spPr bwMode="auto">
                <a:xfrm flipV="1">
                  <a:off x="3840" y="35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10" name="Line 114"/>
                <p:cNvSpPr>
                  <a:spLocks noChangeShapeType="1"/>
                </p:cNvSpPr>
                <p:nvPr/>
              </p:nvSpPr>
              <p:spPr bwMode="auto">
                <a:xfrm flipV="1">
                  <a:off x="3936" y="3456"/>
                  <a:ext cx="0" cy="240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11" name="Line 115"/>
                <p:cNvSpPr>
                  <a:spLocks noChangeShapeType="1"/>
                </p:cNvSpPr>
                <p:nvPr/>
              </p:nvSpPr>
              <p:spPr bwMode="auto">
                <a:xfrm flipV="1">
                  <a:off x="4032" y="3408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12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4128" y="3360"/>
                  <a:ext cx="0" cy="336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13" name="Line 117"/>
                <p:cNvSpPr>
                  <a:spLocks noChangeShapeType="1"/>
                </p:cNvSpPr>
                <p:nvPr/>
              </p:nvSpPr>
              <p:spPr bwMode="auto">
                <a:xfrm flipV="1">
                  <a:off x="4224" y="35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814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4320" y="3648"/>
                  <a:ext cx="0" cy="48"/>
                </a:xfrm>
                <a:prstGeom prst="line">
                  <a:avLst/>
                </a:prstGeom>
                <a:noFill/>
                <a:ln w="9525">
                  <a:solidFill>
                    <a:srgbClr val="FF33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29824" name="Group 128"/>
                <p:cNvGrpSpPr>
                  <a:grpSpLocks/>
                </p:cNvGrpSpPr>
                <p:nvPr/>
              </p:nvGrpSpPr>
              <p:grpSpPr bwMode="auto">
                <a:xfrm flipH="1" flipV="1">
                  <a:off x="2784" y="3696"/>
                  <a:ext cx="672" cy="336"/>
                  <a:chOff x="3744" y="3456"/>
                  <a:chExt cx="672" cy="336"/>
                </a:xfrm>
              </p:grpSpPr>
              <p:sp>
                <p:nvSpPr>
                  <p:cNvPr id="29816" name="Line 1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44" y="3696"/>
                    <a:ext cx="0" cy="9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17" name="Line 1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40" y="3648"/>
                    <a:ext cx="0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18" name="Line 1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36" y="3600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19" name="Line 1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3552"/>
                    <a:ext cx="0" cy="240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20" name="Line 1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28" y="3504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21" name="Line 1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24" y="3456"/>
                    <a:ext cx="0" cy="336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22" name="Line 1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20" y="3600"/>
                    <a:ext cx="0" cy="192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29823" name="Line 1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16" y="3744"/>
                    <a:ext cx="0" cy="48"/>
                  </a:xfrm>
                  <a:prstGeom prst="line">
                    <a:avLst/>
                  </a:prstGeom>
                  <a:noFill/>
                  <a:ln w="9525">
                    <a:solidFill>
                      <a:srgbClr val="FF33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9832" name="Text Box 136"/>
            <p:cNvSpPr txBox="1">
              <a:spLocks noChangeArrowheads="1"/>
            </p:cNvSpPr>
            <p:nvPr/>
          </p:nvSpPr>
          <p:spPr bwMode="auto">
            <a:xfrm>
              <a:off x="3770" y="3168"/>
              <a:ext cx="70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2000" i="1"/>
                <a:t>phase</a:t>
              </a:r>
            </a:p>
            <a:p>
              <a:pPr algn="ctr"/>
              <a:r>
                <a:rPr lang="en-US" altLang="zh-TW" sz="2000" i="1"/>
                <a:t>spectrum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66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9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29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7200" dirty="0"/>
              <a:t>Example</a:t>
            </a:r>
          </a:p>
        </p:txBody>
      </p:sp>
      <p:grpSp>
        <p:nvGrpSpPr>
          <p:cNvPr id="30871" name="Group 151"/>
          <p:cNvGrpSpPr>
            <a:grpSpLocks/>
          </p:cNvGrpSpPr>
          <p:nvPr/>
        </p:nvGrpSpPr>
        <p:grpSpPr bwMode="auto">
          <a:xfrm>
            <a:off x="1447800" y="2209800"/>
            <a:ext cx="5943600" cy="1676400"/>
            <a:chOff x="912" y="1488"/>
            <a:chExt cx="3744" cy="1056"/>
          </a:xfrm>
        </p:grpSpPr>
        <p:sp>
          <p:nvSpPr>
            <p:cNvPr id="30846" name="Rectangle 126"/>
            <p:cNvSpPr>
              <a:spLocks noChangeArrowheads="1"/>
            </p:cNvSpPr>
            <p:nvPr/>
          </p:nvSpPr>
          <p:spPr bwMode="auto">
            <a:xfrm>
              <a:off x="912" y="1488"/>
              <a:ext cx="3744" cy="1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9" name="Rectangle 109"/>
            <p:cNvSpPr>
              <a:spLocks noChangeArrowheads="1"/>
            </p:cNvSpPr>
            <p:nvPr/>
          </p:nvSpPr>
          <p:spPr bwMode="auto">
            <a:xfrm>
              <a:off x="2544" y="1728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8" name="Line 108"/>
            <p:cNvSpPr>
              <a:spLocks noChangeShapeType="1"/>
            </p:cNvSpPr>
            <p:nvPr/>
          </p:nvSpPr>
          <p:spPr bwMode="auto">
            <a:xfrm flipV="1">
              <a:off x="2784" y="1584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1" name="Line 111"/>
            <p:cNvSpPr>
              <a:spLocks noChangeShapeType="1"/>
            </p:cNvSpPr>
            <p:nvPr/>
          </p:nvSpPr>
          <p:spPr bwMode="auto">
            <a:xfrm>
              <a:off x="3360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2" name="Line 112"/>
            <p:cNvSpPr>
              <a:spLocks noChangeShapeType="1"/>
            </p:cNvSpPr>
            <p:nvPr/>
          </p:nvSpPr>
          <p:spPr bwMode="auto">
            <a:xfrm>
              <a:off x="3936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5" name="Line 115"/>
            <p:cNvSpPr>
              <a:spLocks noChangeShapeType="1"/>
            </p:cNvSpPr>
            <p:nvPr/>
          </p:nvSpPr>
          <p:spPr bwMode="auto">
            <a:xfrm>
              <a:off x="1632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6" name="Line 116"/>
            <p:cNvSpPr>
              <a:spLocks noChangeShapeType="1"/>
            </p:cNvSpPr>
            <p:nvPr/>
          </p:nvSpPr>
          <p:spPr bwMode="auto">
            <a:xfrm>
              <a:off x="2208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837" name="Rectangle 117"/>
            <p:cNvSpPr>
              <a:spLocks noChangeArrowheads="1"/>
            </p:cNvSpPr>
            <p:nvPr/>
          </p:nvSpPr>
          <p:spPr bwMode="auto">
            <a:xfrm>
              <a:off x="3696" y="1728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8" name="Rectangle 118"/>
            <p:cNvSpPr>
              <a:spLocks noChangeArrowheads="1"/>
            </p:cNvSpPr>
            <p:nvPr/>
          </p:nvSpPr>
          <p:spPr bwMode="auto">
            <a:xfrm>
              <a:off x="1392" y="1728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7" name="Line 107"/>
            <p:cNvSpPr>
              <a:spLocks noChangeShapeType="1"/>
            </p:cNvSpPr>
            <p:nvPr/>
          </p:nvSpPr>
          <p:spPr bwMode="auto">
            <a:xfrm>
              <a:off x="1008" y="2208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aphicFrame>
          <p:nvGraphicFramePr>
            <p:cNvPr id="30839" name="Object 119"/>
            <p:cNvGraphicFramePr>
              <a:graphicFrameLocks noChangeAspect="1"/>
            </p:cNvGraphicFramePr>
            <p:nvPr/>
          </p:nvGraphicFramePr>
          <p:xfrm>
            <a:off x="3299" y="2256"/>
            <a:ext cx="101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8" name="Equation" r:id="rId3" imgW="164880" imgH="393480" progId="Equation.3">
                    <p:embed/>
                  </p:oleObj>
                </mc:Choice>
                <mc:Fallback>
                  <p:oleObj name="Equation" r:id="rId3" imgW="1648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9" y="2256"/>
                          <a:ext cx="101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40" name="Object 120"/>
            <p:cNvGraphicFramePr>
              <a:graphicFrameLocks noChangeAspect="1"/>
            </p:cNvGraphicFramePr>
            <p:nvPr/>
          </p:nvGraphicFramePr>
          <p:xfrm>
            <a:off x="2112" y="2256"/>
            <a:ext cx="171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9" name="Equation" r:id="rId5" imgW="279360" imgH="393480" progId="Equation.3">
                    <p:embed/>
                  </p:oleObj>
                </mc:Choice>
                <mc:Fallback>
                  <p:oleObj name="Equation" r:id="rId5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2" y="2256"/>
                          <a:ext cx="171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41" name="Object 121"/>
            <p:cNvGraphicFramePr>
              <a:graphicFrameLocks noChangeAspect="1"/>
            </p:cNvGraphicFramePr>
            <p:nvPr/>
          </p:nvGraphicFramePr>
          <p:xfrm>
            <a:off x="3896" y="2299"/>
            <a:ext cx="85" cy="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0" name="Equation" r:id="rId7" imgW="139680" imgH="164880" progId="Equation.3">
                    <p:embed/>
                  </p:oleObj>
                </mc:Choice>
                <mc:Fallback>
                  <p:oleObj name="Equation" r:id="rId7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6" y="2299"/>
                          <a:ext cx="85" cy="1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42" name="Object 122"/>
            <p:cNvGraphicFramePr>
              <a:graphicFrameLocks noChangeAspect="1"/>
            </p:cNvGraphicFramePr>
            <p:nvPr/>
          </p:nvGraphicFramePr>
          <p:xfrm>
            <a:off x="1549" y="2304"/>
            <a:ext cx="155" cy="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1" name="Equation" r:id="rId9" imgW="253800" imgH="164880" progId="Equation.3">
                    <p:embed/>
                  </p:oleObj>
                </mc:Choice>
                <mc:Fallback>
                  <p:oleObj name="Equation" r:id="rId9" imgW="25380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9" y="2304"/>
                          <a:ext cx="155" cy="1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843" name="Object 123"/>
            <p:cNvGraphicFramePr>
              <a:graphicFrameLocks noChangeAspect="1"/>
            </p:cNvGraphicFramePr>
            <p:nvPr/>
          </p:nvGraphicFramePr>
          <p:xfrm>
            <a:off x="2971" y="2256"/>
            <a:ext cx="101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2" name="Equation" r:id="rId11" imgW="164880" imgH="393480" progId="Equation.3">
                    <p:embed/>
                  </p:oleObj>
                </mc:Choice>
                <mc:Fallback>
                  <p:oleObj name="Equation" r:id="rId11" imgW="16488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" y="2256"/>
                          <a:ext cx="101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44" name="Text Box 124"/>
            <p:cNvSpPr txBox="1">
              <a:spLocks noChangeArrowheads="1"/>
            </p:cNvSpPr>
            <p:nvPr/>
          </p:nvSpPr>
          <p:spPr bwMode="auto">
            <a:xfrm>
              <a:off x="4368" y="1977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t</a:t>
              </a:r>
            </a:p>
          </p:txBody>
        </p:sp>
        <p:sp>
          <p:nvSpPr>
            <p:cNvPr id="30845" name="Text Box 125"/>
            <p:cNvSpPr txBox="1">
              <a:spLocks noChangeArrowheads="1"/>
            </p:cNvSpPr>
            <p:nvPr/>
          </p:nvSpPr>
          <p:spPr bwMode="auto">
            <a:xfrm>
              <a:off x="2496" y="1488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f</a:t>
              </a:r>
              <a:r>
                <a:rPr lang="en-US" altLang="zh-TW" sz="1800"/>
                <a:t>(</a:t>
              </a:r>
              <a:r>
                <a:rPr lang="en-US" altLang="zh-TW" sz="1800" i="1"/>
                <a:t>t</a:t>
              </a:r>
              <a:r>
                <a:rPr lang="en-US" altLang="zh-TW" sz="1800"/>
                <a:t>)</a:t>
              </a:r>
            </a:p>
          </p:txBody>
        </p:sp>
        <p:sp>
          <p:nvSpPr>
            <p:cNvPr id="30848" name="Text Box 128"/>
            <p:cNvSpPr txBox="1">
              <a:spLocks noChangeArrowheads="1"/>
            </p:cNvSpPr>
            <p:nvPr/>
          </p:nvSpPr>
          <p:spPr bwMode="auto">
            <a:xfrm>
              <a:off x="2772" y="168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A</a:t>
              </a:r>
            </a:p>
          </p:txBody>
        </p:sp>
        <p:graphicFrame>
          <p:nvGraphicFramePr>
            <p:cNvPr id="30870" name="Object 150"/>
            <p:cNvGraphicFramePr>
              <a:graphicFrameLocks noChangeAspect="1"/>
            </p:cNvGraphicFramePr>
            <p:nvPr/>
          </p:nvGraphicFramePr>
          <p:xfrm>
            <a:off x="2421" y="2256"/>
            <a:ext cx="171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83" name="Equation" r:id="rId13" imgW="279360" imgH="393480" progId="Equation.3">
                    <p:embed/>
                  </p:oleObj>
                </mc:Choice>
                <mc:Fallback>
                  <p:oleObj name="Equation" r:id="rId13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1" y="2256"/>
                          <a:ext cx="171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872" name="Object 152"/>
          <p:cNvGraphicFramePr>
            <a:graphicFrameLocks noChangeAspect="1"/>
          </p:cNvGraphicFramePr>
          <p:nvPr/>
        </p:nvGraphicFramePr>
        <p:xfrm>
          <a:off x="838200" y="4038600"/>
          <a:ext cx="18383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5" imgW="1193760" imgH="393480" progId="Equation.3">
                  <p:embed/>
                </p:oleObj>
              </mc:Choice>
              <mc:Fallback>
                <p:oleObj name="Equation" r:id="rId15" imgW="1193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038600"/>
                        <a:ext cx="18383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3" name="Object 153"/>
          <p:cNvGraphicFramePr>
            <a:graphicFrameLocks noChangeAspect="1"/>
          </p:cNvGraphicFramePr>
          <p:nvPr/>
        </p:nvGraphicFramePr>
        <p:xfrm>
          <a:off x="1066800" y="4724400"/>
          <a:ext cx="2165350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17" imgW="1371600" imgH="520560" progId="Equation.3">
                  <p:embed/>
                </p:oleObj>
              </mc:Choice>
              <mc:Fallback>
                <p:oleObj name="Equation" r:id="rId17" imgW="137160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724400"/>
                        <a:ext cx="2165350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4" name="Object 154"/>
          <p:cNvGraphicFramePr>
            <a:graphicFrameLocks noChangeAspect="1"/>
          </p:cNvGraphicFramePr>
          <p:nvPr/>
        </p:nvGraphicFramePr>
        <p:xfrm>
          <a:off x="1143000" y="5718175"/>
          <a:ext cx="38100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19" imgW="2412720" imgH="482400" progId="Equation.3">
                  <p:embed/>
                </p:oleObj>
              </mc:Choice>
              <mc:Fallback>
                <p:oleObj name="Equation" r:id="rId19" imgW="24127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18175"/>
                        <a:ext cx="3810000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5" name="Object 155"/>
          <p:cNvGraphicFramePr>
            <a:graphicFrameLocks noChangeAspect="1"/>
          </p:cNvGraphicFramePr>
          <p:nvPr/>
        </p:nvGraphicFramePr>
        <p:xfrm>
          <a:off x="5475288" y="3962400"/>
          <a:ext cx="29067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21" imgW="1841400" imgH="431640" progId="Equation.3">
                  <p:embed/>
                </p:oleObj>
              </mc:Choice>
              <mc:Fallback>
                <p:oleObj name="Equation" r:id="rId21" imgW="1841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3962400"/>
                        <a:ext cx="2906712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6" name="Object 156"/>
          <p:cNvGraphicFramePr>
            <a:graphicFrameLocks noChangeAspect="1"/>
          </p:cNvGraphicFramePr>
          <p:nvPr/>
        </p:nvGraphicFramePr>
        <p:xfrm>
          <a:off x="5486400" y="4648200"/>
          <a:ext cx="218598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23" imgW="1384200" imgH="431640" progId="Equation.3">
                  <p:embed/>
                </p:oleObj>
              </mc:Choice>
              <mc:Fallback>
                <p:oleObj name="Equation" r:id="rId23" imgW="1384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648200"/>
                        <a:ext cx="2185988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7" name="Object 157"/>
          <p:cNvGraphicFramePr>
            <a:graphicFrameLocks noChangeAspect="1"/>
          </p:cNvGraphicFramePr>
          <p:nvPr/>
        </p:nvGraphicFramePr>
        <p:xfrm>
          <a:off x="5486400" y="5303838"/>
          <a:ext cx="1624013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25" imgW="1028520" imgH="838080" progId="Equation.3">
                  <p:embed/>
                </p:oleObj>
              </mc:Choice>
              <mc:Fallback>
                <p:oleObj name="Equation" r:id="rId25" imgW="10285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303838"/>
                        <a:ext cx="1624013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399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0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84" name="Object 40"/>
          <p:cNvGraphicFramePr>
            <a:graphicFrameLocks noChangeAspect="1"/>
          </p:cNvGraphicFramePr>
          <p:nvPr/>
        </p:nvGraphicFramePr>
        <p:xfrm>
          <a:off x="1447800" y="4876800"/>
          <a:ext cx="188436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3" imgW="1193760" imgH="838080" progId="Equation.3">
                  <p:embed/>
                </p:oleObj>
              </mc:Choice>
              <mc:Fallback>
                <p:oleObj name="Equation" r:id="rId3" imgW="1193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76800"/>
                        <a:ext cx="1884363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86" name="Object 42"/>
          <p:cNvGraphicFramePr>
            <a:graphicFrameLocks noChangeAspect="1"/>
          </p:cNvGraphicFramePr>
          <p:nvPr/>
        </p:nvGraphicFramePr>
        <p:xfrm>
          <a:off x="4419600" y="4876800"/>
          <a:ext cx="23653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5" imgW="1498320" imgH="812520" progId="Equation.3">
                  <p:embed/>
                </p:oleObj>
              </mc:Choice>
              <mc:Fallback>
                <p:oleObj name="Equation" r:id="rId5" imgW="14983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876800"/>
                        <a:ext cx="23653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87" name="Rectangle 4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7200" dirty="0"/>
              <a:t>Example</a:t>
            </a:r>
          </a:p>
        </p:txBody>
      </p:sp>
      <p:grpSp>
        <p:nvGrpSpPr>
          <p:cNvPr id="31794" name="Group 50"/>
          <p:cNvGrpSpPr>
            <a:grpSpLocks/>
          </p:cNvGrpSpPr>
          <p:nvPr/>
        </p:nvGrpSpPr>
        <p:grpSpPr bwMode="auto">
          <a:xfrm>
            <a:off x="1371600" y="2286000"/>
            <a:ext cx="7010400" cy="2286000"/>
            <a:chOff x="864" y="1440"/>
            <a:chExt cx="4416" cy="1440"/>
          </a:xfrm>
        </p:grpSpPr>
        <p:graphicFrame>
          <p:nvGraphicFramePr>
            <p:cNvPr id="31748" name="Object 4"/>
            <p:cNvGraphicFramePr>
              <a:graphicFrameLocks noChangeAspect="1"/>
            </p:cNvGraphicFramePr>
            <p:nvPr/>
          </p:nvGraphicFramePr>
          <p:xfrm>
            <a:off x="864" y="1440"/>
            <a:ext cx="4416" cy="1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5" name="圖表" r:id="rId7" imgW="3810406" imgH="1419454" progId="Excel.Chart.8">
                    <p:embed/>
                  </p:oleObj>
                </mc:Choice>
                <mc:Fallback>
                  <p:oleObj name="圖表" r:id="rId7" imgW="3810406" imgH="1419454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1440"/>
                          <a:ext cx="4416" cy="1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3062" y="1584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3577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4080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>
              <a:off x="4561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206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>
              <a:off x="2567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6" name="Line 12"/>
            <p:cNvSpPr>
              <a:spLocks noChangeShapeType="1"/>
            </p:cNvSpPr>
            <p:nvPr/>
          </p:nvSpPr>
          <p:spPr bwMode="auto">
            <a:xfrm>
              <a:off x="1584" y="240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3456" y="2496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40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3984" y="2496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80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4416" y="2496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120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2448" y="2496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-40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2928" y="2467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0</a:t>
              </a:r>
            </a:p>
          </p:txBody>
        </p:sp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1440" y="2496"/>
              <a:ext cx="3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-120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1920" y="2496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-80</a:t>
              </a:r>
              <a:r>
                <a:rPr lang="en-US" altLang="zh-TW" sz="1200">
                  <a:sym typeface="Symbol" pitchFamily="18" charset="2"/>
                </a:rPr>
                <a:t></a:t>
              </a:r>
              <a:endParaRPr lang="en-US" altLang="zh-TW" sz="1200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3066" y="1564"/>
              <a:ext cx="29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600" i="1"/>
                <a:t>A</a:t>
              </a:r>
              <a:r>
                <a:rPr lang="en-US" altLang="zh-TW" sz="1600"/>
                <a:t>/5</a:t>
              </a:r>
            </a:p>
          </p:txBody>
        </p:sp>
        <p:sp>
          <p:nvSpPr>
            <p:cNvPr id="31788" name="Text Box 44"/>
            <p:cNvSpPr txBox="1">
              <a:spLocks noChangeArrowheads="1"/>
            </p:cNvSpPr>
            <p:nvPr/>
          </p:nvSpPr>
          <p:spPr bwMode="auto">
            <a:xfrm>
              <a:off x="3456" y="2611"/>
              <a:ext cx="2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5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1789" name="Text Box 45"/>
            <p:cNvSpPr txBox="1">
              <a:spLocks noChangeArrowheads="1"/>
            </p:cNvSpPr>
            <p:nvPr/>
          </p:nvSpPr>
          <p:spPr bwMode="auto">
            <a:xfrm>
              <a:off x="3984" y="26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10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1790" name="Text Box 46"/>
            <p:cNvSpPr txBox="1">
              <a:spLocks noChangeArrowheads="1"/>
            </p:cNvSpPr>
            <p:nvPr/>
          </p:nvSpPr>
          <p:spPr bwMode="auto">
            <a:xfrm>
              <a:off x="4416" y="26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15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1791" name="Text Box 47"/>
            <p:cNvSpPr txBox="1">
              <a:spLocks noChangeArrowheads="1"/>
            </p:cNvSpPr>
            <p:nvPr/>
          </p:nvSpPr>
          <p:spPr bwMode="auto">
            <a:xfrm>
              <a:off x="2448" y="2611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-5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1792" name="Text Box 48"/>
            <p:cNvSpPr txBox="1">
              <a:spLocks noChangeArrowheads="1"/>
            </p:cNvSpPr>
            <p:nvPr/>
          </p:nvSpPr>
          <p:spPr bwMode="auto">
            <a:xfrm>
              <a:off x="1920" y="2611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-10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1793" name="Text Box 49"/>
            <p:cNvSpPr txBox="1">
              <a:spLocks noChangeArrowheads="1"/>
            </p:cNvSpPr>
            <p:nvPr/>
          </p:nvSpPr>
          <p:spPr bwMode="auto">
            <a:xfrm>
              <a:off x="1440" y="2611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-15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</p:grpSp>
      <p:sp>
        <p:nvSpPr>
          <p:cNvPr id="31795" name="Rectangle 51"/>
          <p:cNvSpPr>
            <a:spLocks noChangeArrowheads="1"/>
          </p:cNvSpPr>
          <p:nvPr/>
        </p:nvSpPr>
        <p:spPr bwMode="auto">
          <a:xfrm>
            <a:off x="5257800" y="4800600"/>
            <a:ext cx="762000" cy="762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9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28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1447800" y="4876800"/>
          <a:ext cx="188436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3" imgW="1193760" imgH="838080" progId="Equation.3">
                  <p:embed/>
                </p:oleObj>
              </mc:Choice>
              <mc:Fallback>
                <p:oleObj name="Equation" r:id="rId3" imgW="1193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76800"/>
                        <a:ext cx="1884363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90" name="Object 22"/>
          <p:cNvGraphicFramePr>
            <a:graphicFrameLocks noChangeAspect="1"/>
          </p:cNvGraphicFramePr>
          <p:nvPr/>
        </p:nvGraphicFramePr>
        <p:xfrm>
          <a:off x="4419600" y="4876800"/>
          <a:ext cx="23653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5" imgW="1498320" imgH="812520" progId="Equation.3">
                  <p:embed/>
                </p:oleObj>
              </mc:Choice>
              <mc:Fallback>
                <p:oleObj name="Equation" r:id="rId5" imgW="14983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876800"/>
                        <a:ext cx="23653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1" name="Rectangle 2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7200" dirty="0"/>
              <a:t>Example</a:t>
            </a:r>
          </a:p>
        </p:txBody>
      </p:sp>
      <p:grpSp>
        <p:nvGrpSpPr>
          <p:cNvPr id="32872" name="Group 104"/>
          <p:cNvGrpSpPr>
            <a:grpSpLocks/>
          </p:cNvGrpSpPr>
          <p:nvPr/>
        </p:nvGrpSpPr>
        <p:grpSpPr bwMode="auto">
          <a:xfrm>
            <a:off x="1371600" y="3048000"/>
            <a:ext cx="7010400" cy="1447800"/>
            <a:chOff x="864" y="1920"/>
            <a:chExt cx="4416" cy="912"/>
          </a:xfrm>
        </p:grpSpPr>
        <p:grpSp>
          <p:nvGrpSpPr>
            <p:cNvPr id="32865" name="Group 97"/>
            <p:cNvGrpSpPr>
              <a:grpSpLocks/>
            </p:cNvGrpSpPr>
            <p:nvPr/>
          </p:nvGrpSpPr>
          <p:grpSpPr bwMode="auto">
            <a:xfrm>
              <a:off x="864" y="1920"/>
              <a:ext cx="4416" cy="768"/>
              <a:chOff x="864" y="1920"/>
              <a:chExt cx="4416" cy="768"/>
            </a:xfrm>
          </p:grpSpPr>
          <p:graphicFrame>
            <p:nvGraphicFramePr>
              <p:cNvPr id="32792" name="Object 24"/>
              <p:cNvGraphicFramePr>
                <a:graphicFrameLocks noChangeAspect="1"/>
              </p:cNvGraphicFramePr>
              <p:nvPr/>
            </p:nvGraphicFramePr>
            <p:xfrm>
              <a:off x="864" y="1920"/>
              <a:ext cx="4416" cy="76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19" name="圖表" r:id="rId7" imgW="3810406" imgH="1419454" progId="Excel.Chart.8">
                      <p:embed/>
                    </p:oleObj>
                  </mc:Choice>
                  <mc:Fallback>
                    <p:oleObj name="圖表" r:id="rId7" imgW="3810406" imgH="1419454" progId="Excel.Chart.8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64" y="1920"/>
                            <a:ext cx="4416" cy="76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2775" name="Line 7"/>
              <p:cNvSpPr>
                <a:spLocks noChangeShapeType="1"/>
              </p:cNvSpPr>
              <p:nvPr/>
            </p:nvSpPr>
            <p:spPr bwMode="auto">
              <a:xfrm>
                <a:off x="3577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76" name="Line 8"/>
              <p:cNvSpPr>
                <a:spLocks noChangeShapeType="1"/>
              </p:cNvSpPr>
              <p:nvPr/>
            </p:nvSpPr>
            <p:spPr bwMode="auto">
              <a:xfrm>
                <a:off x="4080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77" name="Line 9"/>
              <p:cNvSpPr>
                <a:spLocks noChangeShapeType="1"/>
              </p:cNvSpPr>
              <p:nvPr/>
            </p:nvSpPr>
            <p:spPr bwMode="auto">
              <a:xfrm>
                <a:off x="4561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78" name="Line 10"/>
              <p:cNvSpPr>
                <a:spLocks noChangeShapeType="1"/>
              </p:cNvSpPr>
              <p:nvPr/>
            </p:nvSpPr>
            <p:spPr bwMode="auto">
              <a:xfrm>
                <a:off x="2064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79" name="Line 11"/>
              <p:cNvSpPr>
                <a:spLocks noChangeShapeType="1"/>
              </p:cNvSpPr>
              <p:nvPr/>
            </p:nvSpPr>
            <p:spPr bwMode="auto">
              <a:xfrm>
                <a:off x="2567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80" name="Line 12"/>
              <p:cNvSpPr>
                <a:spLocks noChangeShapeType="1"/>
              </p:cNvSpPr>
              <p:nvPr/>
            </p:nvSpPr>
            <p:spPr bwMode="auto">
              <a:xfrm>
                <a:off x="1584" y="240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81" name="Text Box 13"/>
              <p:cNvSpPr txBox="1">
                <a:spLocks noChangeArrowheads="1"/>
              </p:cNvSpPr>
              <p:nvPr/>
            </p:nvSpPr>
            <p:spPr bwMode="auto">
              <a:xfrm>
                <a:off x="3456" y="2496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40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82" name="Text Box 14"/>
              <p:cNvSpPr txBox="1">
                <a:spLocks noChangeArrowheads="1"/>
              </p:cNvSpPr>
              <p:nvPr/>
            </p:nvSpPr>
            <p:spPr bwMode="auto">
              <a:xfrm>
                <a:off x="3984" y="2496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80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83" name="Text Box 15"/>
              <p:cNvSpPr txBox="1">
                <a:spLocks noChangeArrowheads="1"/>
              </p:cNvSpPr>
              <p:nvPr/>
            </p:nvSpPr>
            <p:spPr bwMode="auto">
              <a:xfrm>
                <a:off x="4416" y="2496"/>
                <a:ext cx="3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120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84" name="Text Box 16"/>
              <p:cNvSpPr txBox="1">
                <a:spLocks noChangeArrowheads="1"/>
              </p:cNvSpPr>
              <p:nvPr/>
            </p:nvSpPr>
            <p:spPr bwMode="auto">
              <a:xfrm>
                <a:off x="2448" y="2496"/>
                <a:ext cx="3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-40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85" name="Text Box 17"/>
              <p:cNvSpPr txBox="1">
                <a:spLocks noChangeArrowheads="1"/>
              </p:cNvSpPr>
              <p:nvPr/>
            </p:nvSpPr>
            <p:spPr bwMode="auto">
              <a:xfrm>
                <a:off x="2928" y="2467"/>
                <a:ext cx="2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0</a:t>
                </a:r>
              </a:p>
            </p:txBody>
          </p:sp>
          <p:sp>
            <p:nvSpPr>
              <p:cNvPr id="32786" name="Text Box 1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38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-120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87" name="Text Box 19"/>
              <p:cNvSpPr txBox="1">
                <a:spLocks noChangeArrowheads="1"/>
              </p:cNvSpPr>
              <p:nvPr/>
            </p:nvSpPr>
            <p:spPr bwMode="auto">
              <a:xfrm>
                <a:off x="1920" y="2496"/>
                <a:ext cx="33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zh-TW" sz="1200"/>
                  <a:t>-80</a:t>
                </a:r>
                <a:r>
                  <a:rPr lang="en-US" altLang="zh-TW" sz="1200">
                    <a:sym typeface="Symbol" pitchFamily="18" charset="2"/>
                  </a:rPr>
                  <a:t></a:t>
                </a:r>
                <a:endParaRPr lang="en-US" altLang="zh-TW" sz="1200"/>
              </a:p>
            </p:txBody>
          </p:sp>
          <p:sp>
            <p:nvSpPr>
              <p:cNvPr id="32774" name="Line 6"/>
              <p:cNvSpPr>
                <a:spLocks noChangeShapeType="1"/>
              </p:cNvSpPr>
              <p:nvPr/>
            </p:nvSpPr>
            <p:spPr bwMode="auto">
              <a:xfrm>
                <a:off x="3071" y="1989"/>
                <a:ext cx="0" cy="6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2788" name="Text Box 20"/>
              <p:cNvSpPr txBox="1">
                <a:spLocks noChangeArrowheads="1"/>
              </p:cNvSpPr>
              <p:nvPr/>
            </p:nvSpPr>
            <p:spPr bwMode="auto">
              <a:xfrm>
                <a:off x="3066" y="1920"/>
                <a:ext cx="3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 sz="1600" i="1"/>
                  <a:t>A</a:t>
                </a:r>
                <a:r>
                  <a:rPr lang="en-US" altLang="zh-TW" sz="1600"/>
                  <a:t>/10</a:t>
                </a:r>
              </a:p>
            </p:txBody>
          </p:sp>
        </p:grpSp>
        <p:sp>
          <p:nvSpPr>
            <p:cNvPr id="32866" name="Text Box 98"/>
            <p:cNvSpPr txBox="1">
              <a:spLocks noChangeArrowheads="1"/>
            </p:cNvSpPr>
            <p:nvPr/>
          </p:nvSpPr>
          <p:spPr bwMode="auto">
            <a:xfrm>
              <a:off x="3456" y="2659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10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2867" name="Text Box 99"/>
            <p:cNvSpPr txBox="1">
              <a:spLocks noChangeArrowheads="1"/>
            </p:cNvSpPr>
            <p:nvPr/>
          </p:nvSpPr>
          <p:spPr bwMode="auto">
            <a:xfrm>
              <a:off x="3984" y="2659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20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2868" name="Text Box 100"/>
            <p:cNvSpPr txBox="1">
              <a:spLocks noChangeArrowheads="1"/>
            </p:cNvSpPr>
            <p:nvPr/>
          </p:nvSpPr>
          <p:spPr bwMode="auto">
            <a:xfrm>
              <a:off x="4416" y="2659"/>
              <a:ext cx="33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30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2869" name="Text Box 101"/>
            <p:cNvSpPr txBox="1">
              <a:spLocks noChangeArrowheads="1"/>
            </p:cNvSpPr>
            <p:nvPr/>
          </p:nvSpPr>
          <p:spPr bwMode="auto">
            <a:xfrm>
              <a:off x="2448" y="2659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-10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2870" name="Text Box 102"/>
            <p:cNvSpPr txBox="1">
              <a:spLocks noChangeArrowheads="1"/>
            </p:cNvSpPr>
            <p:nvPr/>
          </p:nvSpPr>
          <p:spPr bwMode="auto">
            <a:xfrm>
              <a:off x="1920" y="2659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-20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  <p:sp>
          <p:nvSpPr>
            <p:cNvPr id="32871" name="Text Box 103"/>
            <p:cNvSpPr txBox="1">
              <a:spLocks noChangeArrowheads="1"/>
            </p:cNvSpPr>
            <p:nvPr/>
          </p:nvSpPr>
          <p:spPr bwMode="auto">
            <a:xfrm>
              <a:off x="1440" y="2659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 sz="1200"/>
                <a:t>-30</a:t>
              </a:r>
              <a:r>
                <a:rPr lang="en-US" altLang="zh-TW" sz="1200">
                  <a:sym typeface="Symbol" pitchFamily="18" charset="2"/>
                </a:rPr>
                <a:t></a:t>
              </a:r>
              <a:r>
                <a:rPr lang="en-US" altLang="zh-TW" sz="1200" baseline="-25000">
                  <a:sym typeface="Symbol" pitchFamily="18" charset="2"/>
                </a:rPr>
                <a:t>0</a:t>
              </a:r>
              <a:endParaRPr lang="en-US" altLang="zh-TW" sz="1200"/>
            </a:p>
          </p:txBody>
        </p:sp>
      </p:grpSp>
      <p:sp>
        <p:nvSpPr>
          <p:cNvPr id="32873" name="Rectangle 105"/>
          <p:cNvSpPr>
            <a:spLocks noChangeArrowheads="1"/>
          </p:cNvSpPr>
          <p:nvPr/>
        </p:nvSpPr>
        <p:spPr bwMode="auto">
          <a:xfrm>
            <a:off x="5257800" y="4800600"/>
            <a:ext cx="762000" cy="762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5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8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6443663" y="5661025"/>
            <a:ext cx="936625" cy="50482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7200" dirty="0"/>
              <a:t>Example</a:t>
            </a:r>
          </a:p>
        </p:txBody>
      </p:sp>
      <p:graphicFrame>
        <p:nvGraphicFramePr>
          <p:cNvPr id="33817" name="Object 25"/>
          <p:cNvGraphicFramePr>
            <a:graphicFrameLocks noChangeAspect="1"/>
          </p:cNvGraphicFramePr>
          <p:nvPr/>
        </p:nvGraphicFramePr>
        <p:xfrm>
          <a:off x="915988" y="4038600"/>
          <a:ext cx="16827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1091880" imgH="393480" progId="Equation.3">
                  <p:embed/>
                </p:oleObj>
              </mc:Choice>
              <mc:Fallback>
                <p:oleObj name="Equation" r:id="rId3" imgW="10918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988" y="4038600"/>
                        <a:ext cx="16827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8" name="Object 26"/>
          <p:cNvGraphicFramePr>
            <a:graphicFrameLocks noChangeAspect="1"/>
          </p:cNvGraphicFramePr>
          <p:nvPr/>
        </p:nvGraphicFramePr>
        <p:xfrm>
          <a:off x="1185863" y="4724400"/>
          <a:ext cx="192563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1218960" imgH="520560" progId="Equation.3">
                  <p:embed/>
                </p:oleObj>
              </mc:Choice>
              <mc:Fallback>
                <p:oleObj name="Equation" r:id="rId5" imgW="1218960" imgH="52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863" y="4724400"/>
                        <a:ext cx="1925637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9" name="Object 27"/>
          <p:cNvGraphicFramePr>
            <a:graphicFrameLocks noChangeAspect="1"/>
          </p:cNvGraphicFramePr>
          <p:nvPr/>
        </p:nvGraphicFramePr>
        <p:xfrm>
          <a:off x="1222375" y="5718175"/>
          <a:ext cx="2968625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7" imgW="1879560" imgH="482400" progId="Equation.3">
                  <p:embed/>
                </p:oleObj>
              </mc:Choice>
              <mc:Fallback>
                <p:oleObj name="Equation" r:id="rId7" imgW="1879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75" y="5718175"/>
                        <a:ext cx="2968625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0" name="Object 28"/>
          <p:cNvGraphicFramePr>
            <a:graphicFrameLocks noChangeAspect="1"/>
          </p:cNvGraphicFramePr>
          <p:nvPr/>
        </p:nvGraphicFramePr>
        <p:xfrm>
          <a:off x="4754563" y="3962400"/>
          <a:ext cx="21034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9" imgW="1333440" imgH="431640" progId="Equation.3">
                  <p:embed/>
                </p:oleObj>
              </mc:Choice>
              <mc:Fallback>
                <p:oleObj name="Equation" r:id="rId9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4563" y="3962400"/>
                        <a:ext cx="2103437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22" name="Object 30"/>
          <p:cNvGraphicFramePr>
            <a:graphicFrameLocks noChangeAspect="1"/>
          </p:cNvGraphicFramePr>
          <p:nvPr/>
        </p:nvGraphicFramePr>
        <p:xfrm>
          <a:off x="4852988" y="5303838"/>
          <a:ext cx="2386012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11" imgW="1511280" imgH="838080" progId="Equation.3">
                  <p:embed/>
                </p:oleObj>
              </mc:Choice>
              <mc:Fallback>
                <p:oleObj name="Equation" r:id="rId11" imgW="151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5303838"/>
                        <a:ext cx="2386012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1447800" y="2209800"/>
            <a:ext cx="5943600" cy="1676400"/>
            <a:chOff x="912" y="1392"/>
            <a:chExt cx="3744" cy="1056"/>
          </a:xfrm>
        </p:grpSpPr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912" y="1392"/>
              <a:ext cx="3744" cy="1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  <p:sp>
          <p:nvSpPr>
            <p:cNvPr id="33799" name="Rectangle 7"/>
            <p:cNvSpPr>
              <a:spLocks noChangeArrowheads="1"/>
            </p:cNvSpPr>
            <p:nvPr/>
          </p:nvSpPr>
          <p:spPr bwMode="auto">
            <a:xfrm>
              <a:off x="2784" y="1632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flipV="1">
              <a:off x="2784" y="148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2" name="Line 10"/>
            <p:cNvSpPr>
              <a:spLocks noChangeShapeType="1"/>
            </p:cNvSpPr>
            <p:nvPr/>
          </p:nvSpPr>
          <p:spPr bwMode="auto">
            <a:xfrm>
              <a:off x="3936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>
              <a:off x="1632" y="206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3936" y="1632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1632" y="1632"/>
              <a:ext cx="480" cy="480"/>
            </a:xfrm>
            <a:prstGeom prst="rect">
              <a:avLst/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>
              <a:off x="1008" y="2112"/>
              <a:ext cx="35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aphicFrame>
          <p:nvGraphicFramePr>
            <p:cNvPr id="33810" name="Object 18"/>
            <p:cNvGraphicFramePr>
              <a:graphicFrameLocks noChangeAspect="1"/>
            </p:cNvGraphicFramePr>
            <p:nvPr/>
          </p:nvGraphicFramePr>
          <p:xfrm>
            <a:off x="3896" y="2203"/>
            <a:ext cx="85" cy="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2" name="Equation" r:id="rId13" imgW="139680" imgH="164880" progId="Equation.3">
                    <p:embed/>
                  </p:oleObj>
                </mc:Choice>
                <mc:Fallback>
                  <p:oleObj name="Equation" r:id="rId13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6" y="2203"/>
                          <a:ext cx="85" cy="1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11" name="Object 19"/>
            <p:cNvGraphicFramePr>
              <a:graphicFrameLocks noChangeAspect="1"/>
            </p:cNvGraphicFramePr>
            <p:nvPr/>
          </p:nvGraphicFramePr>
          <p:xfrm>
            <a:off x="1549" y="2208"/>
            <a:ext cx="155" cy="1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3" name="Equation" r:id="rId15" imgW="253800" imgH="164880" progId="Equation.3">
                    <p:embed/>
                  </p:oleObj>
                </mc:Choice>
                <mc:Fallback>
                  <p:oleObj name="Equation" r:id="rId15" imgW="25380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9" y="2208"/>
                          <a:ext cx="155" cy="1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812" name="Object 20"/>
            <p:cNvGraphicFramePr>
              <a:graphicFrameLocks noChangeAspect="1"/>
            </p:cNvGraphicFramePr>
            <p:nvPr/>
          </p:nvGraphicFramePr>
          <p:xfrm>
            <a:off x="3219" y="2225"/>
            <a:ext cx="85" cy="1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4" name="Equation" r:id="rId17" imgW="139680" imgH="177480" progId="Equation.DSMT4">
                    <p:embed/>
                  </p:oleObj>
                </mc:Choice>
                <mc:Fallback>
                  <p:oleObj name="Equation" r:id="rId17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19" y="2225"/>
                          <a:ext cx="85" cy="1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3" name="Text Box 21"/>
            <p:cNvSpPr txBox="1">
              <a:spLocks noChangeArrowheads="1"/>
            </p:cNvSpPr>
            <p:nvPr/>
          </p:nvSpPr>
          <p:spPr bwMode="auto">
            <a:xfrm>
              <a:off x="4368" y="1881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t</a:t>
              </a:r>
            </a:p>
          </p:txBody>
        </p:sp>
        <p:sp>
          <p:nvSpPr>
            <p:cNvPr id="33814" name="Text Box 22"/>
            <p:cNvSpPr txBox="1">
              <a:spLocks noChangeArrowheads="1"/>
            </p:cNvSpPr>
            <p:nvPr/>
          </p:nvSpPr>
          <p:spPr bwMode="auto">
            <a:xfrm>
              <a:off x="2496" y="1392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f</a:t>
              </a:r>
              <a:r>
                <a:rPr lang="en-US" altLang="zh-TW" sz="1800"/>
                <a:t>(</a:t>
              </a:r>
              <a:r>
                <a:rPr lang="en-US" altLang="zh-TW" sz="1800" i="1"/>
                <a:t>t</a:t>
              </a:r>
              <a:r>
                <a:rPr lang="en-US" altLang="zh-TW" sz="1800"/>
                <a:t>)</a:t>
              </a:r>
            </a:p>
          </p:txBody>
        </p:sp>
        <p:sp>
          <p:nvSpPr>
            <p:cNvPr id="33815" name="Text Box 23"/>
            <p:cNvSpPr txBox="1">
              <a:spLocks noChangeArrowheads="1"/>
            </p:cNvSpPr>
            <p:nvPr/>
          </p:nvSpPr>
          <p:spPr bwMode="auto">
            <a:xfrm>
              <a:off x="2772" y="1593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A</a:t>
              </a:r>
            </a:p>
          </p:txBody>
        </p:sp>
        <p:sp>
          <p:nvSpPr>
            <p:cNvPr id="33824" name="Text Box 32"/>
            <p:cNvSpPr txBox="1">
              <a:spLocks noChangeArrowheads="1"/>
            </p:cNvSpPr>
            <p:nvPr/>
          </p:nvSpPr>
          <p:spPr bwMode="auto">
            <a:xfrm>
              <a:off x="2604" y="2077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/>
                <a:t>0</a:t>
              </a:r>
            </a:p>
          </p:txBody>
        </p:sp>
      </p:grpSp>
      <p:graphicFrame>
        <p:nvGraphicFramePr>
          <p:cNvPr id="33825" name="Object 33"/>
          <p:cNvGraphicFramePr>
            <a:graphicFrameLocks noChangeAspect="1"/>
          </p:cNvGraphicFramePr>
          <p:nvPr/>
        </p:nvGraphicFramePr>
        <p:xfrm>
          <a:off x="4776788" y="4651375"/>
          <a:ext cx="3605212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19" imgW="2286000" imgH="431640" progId="Equation.3">
                  <p:embed/>
                </p:oleObj>
              </mc:Choice>
              <mc:Fallback>
                <p:oleObj name="Equation" r:id="rId19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788" y="4651375"/>
                        <a:ext cx="3605212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8097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3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Fourier Series</a:t>
            </a: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4000" b="1" dirty="0">
                <a:solidFill>
                  <a:schemeClr val="tx1"/>
                </a:solidFill>
              </a:rPr>
              <a:t>Impulse Train</a:t>
            </a:r>
            <a:endParaRPr lang="en-US" altLang="zh-TW" sz="400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15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Dirac Delta Function</a:t>
            </a:r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066800" y="2590800"/>
          <a:ext cx="27432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3" imgW="1028520" imgH="457200" progId="Equation.3">
                  <p:embed/>
                </p:oleObj>
              </mc:Choice>
              <mc:Fallback>
                <p:oleObj name="Equation" r:id="rId3" imgW="1028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2743200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4267200" y="2895600"/>
            <a:ext cx="7715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/>
              <a:t>and</a:t>
            </a:r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5486400" y="2703513"/>
          <a:ext cx="2133600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5" imgW="799920" imgH="330120" progId="Equation.3">
                  <p:embed/>
                </p:oleObj>
              </mc:Choice>
              <mc:Fallback>
                <p:oleObj name="Equation" r:id="rId5" imgW="7999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703513"/>
                        <a:ext cx="2133600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235" name="Group 11"/>
          <p:cNvGrpSpPr>
            <a:grpSpLocks/>
          </p:cNvGrpSpPr>
          <p:nvPr/>
        </p:nvGrpSpPr>
        <p:grpSpPr bwMode="auto">
          <a:xfrm>
            <a:off x="838200" y="4419600"/>
            <a:ext cx="2895600" cy="1752600"/>
            <a:chOff x="672" y="2640"/>
            <a:chExt cx="1824" cy="1104"/>
          </a:xfrm>
        </p:grpSpPr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>
              <a:off x="672" y="3504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 flipV="1">
              <a:off x="1488" y="2640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33" name="Text Box 9"/>
            <p:cNvSpPr txBox="1">
              <a:spLocks noChangeArrowheads="1"/>
            </p:cNvSpPr>
            <p:nvPr/>
          </p:nvSpPr>
          <p:spPr bwMode="auto">
            <a:xfrm>
              <a:off x="1382" y="3456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0</a:t>
              </a:r>
            </a:p>
          </p:txBody>
        </p:sp>
        <p:sp>
          <p:nvSpPr>
            <p:cNvPr id="52234" name="Text Box 10"/>
            <p:cNvSpPr txBox="1">
              <a:spLocks noChangeArrowheads="1"/>
            </p:cNvSpPr>
            <p:nvPr/>
          </p:nvSpPr>
          <p:spPr bwMode="auto">
            <a:xfrm>
              <a:off x="2327" y="3360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</p:grp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3733800" y="4953000"/>
            <a:ext cx="4967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Also called </a:t>
            </a:r>
            <a:r>
              <a:rPr lang="en-US" altLang="zh-TW" sz="2800" i="1">
                <a:solidFill>
                  <a:srgbClr val="0033CC"/>
                </a:solidFill>
              </a:rPr>
              <a:t>unit impulse function</a:t>
            </a:r>
            <a:r>
              <a:rPr lang="en-US" altLang="zh-TW" sz="28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624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utoUpdateAnimBg="0"/>
      <p:bldP spid="5223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7200" dirty="0"/>
              <a:t>Property</a:t>
            </a:r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990600" y="2514600"/>
          <a:ext cx="3319463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3" imgW="1244520" imgH="330120" progId="Equation.3">
                  <p:embed/>
                </p:oleObj>
              </mc:Choice>
              <mc:Fallback>
                <p:oleObj name="Equation" r:id="rId3" imgW="124452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14600"/>
                        <a:ext cx="3319463" cy="8778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990600" y="4191000"/>
          <a:ext cx="7162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5" imgW="3162240" imgH="330120" progId="Equation.3">
                  <p:embed/>
                </p:oleObj>
              </mc:Choice>
              <mc:Fallback>
                <p:oleObj name="Equation" r:id="rId5" imgW="316224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91000"/>
                        <a:ext cx="71628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4724400" y="2667000"/>
            <a:ext cx="3238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>
                <a:sym typeface="Symbol" pitchFamily="18" charset="2"/>
              </a:rPr>
              <a:t>(t): Test Function</a:t>
            </a:r>
            <a:endParaRPr lang="en-US" altLang="zh-TW" sz="3200"/>
          </a:p>
        </p:txBody>
      </p:sp>
    </p:spTree>
    <p:extLst>
      <p:ext uri="{BB962C8B-B14F-4D97-AF65-F5344CB8AC3E}">
        <p14:creationId xmlns:p14="http://schemas.microsoft.com/office/powerpoint/2010/main" val="17676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 dirty="0"/>
              <a:t>Impulse Train</a:t>
            </a:r>
          </a:p>
        </p:txBody>
      </p:sp>
      <p:grpSp>
        <p:nvGrpSpPr>
          <p:cNvPr id="54295" name="Group 23"/>
          <p:cNvGrpSpPr>
            <a:grpSpLocks/>
          </p:cNvGrpSpPr>
          <p:nvPr/>
        </p:nvGrpSpPr>
        <p:grpSpPr bwMode="auto">
          <a:xfrm>
            <a:off x="1774825" y="2438400"/>
            <a:ext cx="5616575" cy="1758950"/>
            <a:chOff x="1118" y="1536"/>
            <a:chExt cx="3538" cy="1108"/>
          </a:xfrm>
        </p:grpSpPr>
        <p:sp>
          <p:nvSpPr>
            <p:cNvPr id="54277" name="Line 5"/>
            <p:cNvSpPr>
              <a:spLocks noChangeShapeType="1"/>
            </p:cNvSpPr>
            <p:nvPr/>
          </p:nvSpPr>
          <p:spPr bwMode="auto">
            <a:xfrm>
              <a:off x="1118" y="2400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78" name="Line 6"/>
            <p:cNvSpPr>
              <a:spLocks noChangeShapeType="1"/>
            </p:cNvSpPr>
            <p:nvPr/>
          </p:nvSpPr>
          <p:spPr bwMode="auto">
            <a:xfrm flipV="1">
              <a:off x="1406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79" name="Text Box 7"/>
            <p:cNvSpPr txBox="1">
              <a:spLocks noChangeArrowheads="1"/>
            </p:cNvSpPr>
            <p:nvPr/>
          </p:nvSpPr>
          <p:spPr bwMode="auto">
            <a:xfrm>
              <a:off x="2606" y="235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0</a:t>
              </a:r>
            </a:p>
          </p:txBody>
        </p:sp>
        <p:sp>
          <p:nvSpPr>
            <p:cNvPr id="54280" name="Text Box 8"/>
            <p:cNvSpPr txBox="1">
              <a:spLocks noChangeArrowheads="1"/>
            </p:cNvSpPr>
            <p:nvPr/>
          </p:nvSpPr>
          <p:spPr bwMode="auto">
            <a:xfrm>
              <a:off x="4478" y="2224"/>
              <a:ext cx="1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800" i="1"/>
                <a:t>t</a:t>
              </a:r>
            </a:p>
          </p:txBody>
        </p:sp>
        <p:sp>
          <p:nvSpPr>
            <p:cNvPr id="54281" name="Line 9"/>
            <p:cNvSpPr>
              <a:spLocks noChangeShapeType="1"/>
            </p:cNvSpPr>
            <p:nvPr/>
          </p:nvSpPr>
          <p:spPr bwMode="auto">
            <a:xfrm flipV="1">
              <a:off x="1838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2" name="Line 10"/>
            <p:cNvSpPr>
              <a:spLocks noChangeShapeType="1"/>
            </p:cNvSpPr>
            <p:nvPr/>
          </p:nvSpPr>
          <p:spPr bwMode="auto">
            <a:xfrm flipV="1">
              <a:off x="2270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3" name="Line 11"/>
            <p:cNvSpPr>
              <a:spLocks noChangeShapeType="1"/>
            </p:cNvSpPr>
            <p:nvPr/>
          </p:nvSpPr>
          <p:spPr bwMode="auto">
            <a:xfrm flipV="1">
              <a:off x="2702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4" name="Line 12"/>
            <p:cNvSpPr>
              <a:spLocks noChangeShapeType="1"/>
            </p:cNvSpPr>
            <p:nvPr/>
          </p:nvSpPr>
          <p:spPr bwMode="auto">
            <a:xfrm flipV="1">
              <a:off x="3134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5" name="Line 13"/>
            <p:cNvSpPr>
              <a:spLocks noChangeShapeType="1"/>
            </p:cNvSpPr>
            <p:nvPr/>
          </p:nvSpPr>
          <p:spPr bwMode="auto">
            <a:xfrm flipV="1">
              <a:off x="3566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6" name="Line 14"/>
            <p:cNvSpPr>
              <a:spLocks noChangeShapeType="1"/>
            </p:cNvSpPr>
            <p:nvPr/>
          </p:nvSpPr>
          <p:spPr bwMode="auto">
            <a:xfrm flipV="1">
              <a:off x="3998" y="1536"/>
              <a:ext cx="0" cy="86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18" y="2352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4290" name="Text Box 18"/>
            <p:cNvSpPr txBox="1">
              <a:spLocks noChangeArrowheads="1"/>
            </p:cNvSpPr>
            <p:nvPr/>
          </p:nvSpPr>
          <p:spPr bwMode="auto">
            <a:xfrm>
              <a:off x="3422" y="2352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2</a:t>
              </a:r>
              <a:r>
                <a:rPr lang="en-US" altLang="zh-TW" i="1"/>
                <a:t>T</a:t>
              </a:r>
            </a:p>
          </p:txBody>
        </p:sp>
        <p:sp>
          <p:nvSpPr>
            <p:cNvPr id="54291" name="Text Box 19"/>
            <p:cNvSpPr txBox="1">
              <a:spLocks noChangeArrowheads="1"/>
            </p:cNvSpPr>
            <p:nvPr/>
          </p:nvSpPr>
          <p:spPr bwMode="auto">
            <a:xfrm>
              <a:off x="3823" y="2352"/>
              <a:ext cx="3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/>
                <a:t>3</a:t>
              </a:r>
              <a:r>
                <a:rPr lang="en-US" altLang="zh-TW" i="1"/>
                <a:t>T</a:t>
              </a:r>
            </a:p>
          </p:txBody>
        </p:sp>
        <p:sp>
          <p:nvSpPr>
            <p:cNvPr id="54292" name="Text Box 20"/>
            <p:cNvSpPr txBox="1">
              <a:spLocks noChangeArrowheads="1"/>
            </p:cNvSpPr>
            <p:nvPr/>
          </p:nvSpPr>
          <p:spPr bwMode="auto">
            <a:xfrm>
              <a:off x="2078" y="2348"/>
              <a:ext cx="3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sym typeface="Symbol" pitchFamily="18" charset="2"/>
                </a:rPr>
                <a:t></a:t>
              </a:r>
              <a:r>
                <a:rPr lang="en-US" altLang="zh-TW" i="1"/>
                <a:t>T</a:t>
              </a:r>
            </a:p>
          </p:txBody>
        </p:sp>
        <p:sp>
          <p:nvSpPr>
            <p:cNvPr id="54293" name="Text Box 21"/>
            <p:cNvSpPr txBox="1">
              <a:spLocks noChangeArrowheads="1"/>
            </p:cNvSpPr>
            <p:nvPr/>
          </p:nvSpPr>
          <p:spPr bwMode="auto">
            <a:xfrm>
              <a:off x="1598" y="2352"/>
              <a:ext cx="4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sym typeface="Symbol" pitchFamily="18" charset="2"/>
                </a:rPr>
                <a:t>2</a:t>
              </a:r>
              <a:r>
                <a:rPr lang="en-US" altLang="zh-TW" i="1"/>
                <a:t>T</a:t>
              </a:r>
            </a:p>
          </p:txBody>
        </p:sp>
        <p:sp>
          <p:nvSpPr>
            <p:cNvPr id="54294" name="Text Box 22"/>
            <p:cNvSpPr txBox="1">
              <a:spLocks noChangeArrowheads="1"/>
            </p:cNvSpPr>
            <p:nvPr/>
          </p:nvSpPr>
          <p:spPr bwMode="auto">
            <a:xfrm>
              <a:off x="1126" y="2356"/>
              <a:ext cx="4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sym typeface="Symbol" pitchFamily="18" charset="2"/>
                </a:rPr>
                <a:t>3</a:t>
              </a:r>
              <a:r>
                <a:rPr lang="en-US" altLang="zh-TW" i="1"/>
                <a:t>T</a:t>
              </a:r>
            </a:p>
          </p:txBody>
        </p:sp>
      </p:grpSp>
      <p:graphicFrame>
        <p:nvGraphicFramePr>
          <p:cNvPr id="54296" name="Object 24"/>
          <p:cNvGraphicFramePr>
            <a:graphicFrameLocks noChangeAspect="1"/>
          </p:cNvGraphicFramePr>
          <p:nvPr/>
        </p:nvGraphicFramePr>
        <p:xfrm>
          <a:off x="2209800" y="4800600"/>
          <a:ext cx="403860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3" imgW="1257120" imgH="431640" progId="Equation.3">
                  <p:embed/>
                </p:oleObj>
              </mc:Choice>
              <mc:Fallback>
                <p:oleObj name="Equation" r:id="rId3" imgW="1257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00600"/>
                        <a:ext cx="4038600" cy="1382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570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Harmonics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2286000" y="4167188"/>
          <a:ext cx="556260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2552400" imgH="431640" progId="Equation.3">
                  <p:embed/>
                </p:oleObj>
              </mc:Choice>
              <mc:Fallback>
                <p:oleObj name="Equation" r:id="rId3" imgW="255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167188"/>
                        <a:ext cx="5562600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990600" y="2449513"/>
            <a:ext cx="7464425" cy="827087"/>
            <a:chOff x="624" y="1412"/>
            <a:chExt cx="4702" cy="521"/>
          </a:xfrm>
        </p:grpSpPr>
        <p:graphicFrame>
          <p:nvGraphicFramePr>
            <p:cNvPr id="20485" name="Object 5"/>
            <p:cNvGraphicFramePr>
              <a:graphicFrameLocks noChangeAspect="1"/>
            </p:cNvGraphicFramePr>
            <p:nvPr/>
          </p:nvGraphicFramePr>
          <p:xfrm>
            <a:off x="1152" y="1412"/>
            <a:ext cx="1296" cy="5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5" name="Equation" r:id="rId5" imgW="977760" imgH="393480" progId="Equation.3">
                    <p:embed/>
                  </p:oleObj>
                </mc:Choice>
                <mc:Fallback>
                  <p:oleObj name="Equation" r:id="rId5" imgW="9777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1412"/>
                          <a:ext cx="1296" cy="5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86" name="Text Box 6"/>
            <p:cNvSpPr txBox="1">
              <a:spLocks noChangeArrowheads="1"/>
            </p:cNvSpPr>
            <p:nvPr/>
          </p:nvSpPr>
          <p:spPr bwMode="auto">
            <a:xfrm>
              <a:off x="624" y="1539"/>
              <a:ext cx="47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Define                                  , called the </a:t>
              </a:r>
              <a:r>
                <a:rPr lang="en-US" altLang="zh-TW" sz="2000" i="1">
                  <a:solidFill>
                    <a:srgbClr val="FF3300"/>
                  </a:solidFill>
                </a:rPr>
                <a:t>fundamental angular frequency</a:t>
              </a:r>
              <a:r>
                <a:rPr lang="en-US" altLang="zh-TW" sz="2000"/>
                <a:t>.</a:t>
              </a:r>
            </a:p>
          </p:txBody>
        </p:sp>
      </p:grp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1066800" y="50292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88" name="Group 8"/>
          <p:cNvGrpSpPr>
            <a:grpSpLocks/>
          </p:cNvGrpSpPr>
          <p:nvPr/>
        </p:nvGrpSpPr>
        <p:grpSpPr bwMode="auto">
          <a:xfrm>
            <a:off x="990600" y="3405188"/>
            <a:ext cx="7397750" cy="481012"/>
            <a:chOff x="624" y="2385"/>
            <a:chExt cx="4660" cy="303"/>
          </a:xfrm>
        </p:grpSpPr>
        <p:graphicFrame>
          <p:nvGraphicFramePr>
            <p:cNvPr id="20489" name="Object 9"/>
            <p:cNvGraphicFramePr>
              <a:graphicFrameLocks noChangeAspect="1"/>
            </p:cNvGraphicFramePr>
            <p:nvPr/>
          </p:nvGraphicFramePr>
          <p:xfrm>
            <a:off x="1176" y="2385"/>
            <a:ext cx="792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6" name="Equation" r:id="rId7" imgW="596880" imgH="228600" progId="Equation.3">
                    <p:embed/>
                  </p:oleObj>
                </mc:Choice>
                <mc:Fallback>
                  <p:oleObj name="Equation" r:id="rId7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6" y="2385"/>
                          <a:ext cx="792" cy="3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99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07763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624" y="2403"/>
              <a:ext cx="46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/>
                <a:t>Define                     ,  called the </a:t>
              </a:r>
              <a:r>
                <a:rPr lang="en-US" altLang="zh-TW" sz="2000" i="1">
                  <a:solidFill>
                    <a:srgbClr val="FF3300"/>
                  </a:solidFill>
                </a:rPr>
                <a:t>n</a:t>
              </a:r>
              <a:r>
                <a:rPr lang="en-US" altLang="zh-TW" sz="2000">
                  <a:solidFill>
                    <a:srgbClr val="FF3300"/>
                  </a:solidFill>
                </a:rPr>
                <a:t>-th </a:t>
              </a:r>
              <a:r>
                <a:rPr lang="en-US" altLang="zh-TW" sz="2000" i="1">
                  <a:solidFill>
                    <a:srgbClr val="FF3300"/>
                  </a:solidFill>
                </a:rPr>
                <a:t>harmonic</a:t>
              </a:r>
              <a:r>
                <a:rPr lang="en-US" altLang="zh-TW" sz="2000" i="1"/>
                <a:t> </a:t>
              </a:r>
              <a:r>
                <a:rPr lang="en-US" altLang="zh-TW" sz="2000"/>
                <a:t>of the periodic function.</a:t>
              </a:r>
            </a:p>
          </p:txBody>
        </p:sp>
      </p:grpSp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2286000" y="5386388"/>
          <a:ext cx="5230813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9" imgW="2400120" imgH="431640" progId="Equation.3">
                  <p:embed/>
                </p:oleObj>
              </mc:Choice>
              <mc:Fallback>
                <p:oleObj name="Equation" r:id="rId9" imgW="2400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386388"/>
                        <a:ext cx="5230813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47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Fourier Series of the Impulse Train</a:t>
            </a:r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762000" y="2286000"/>
          <a:ext cx="403860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1257120" imgH="431640" progId="Equation.3">
                  <p:embed/>
                </p:oleObj>
              </mc:Choice>
              <mc:Fallback>
                <p:oleObj name="Equation" r:id="rId3" imgW="1257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4038600" cy="1382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5715000" y="2636838"/>
          <a:ext cx="3200400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5" imgW="1447560" imgH="393480" progId="Equation.3">
                  <p:embed/>
                </p:oleObj>
              </mc:Choice>
              <mc:Fallback>
                <p:oleObj name="Equation" r:id="rId5" imgW="1447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636838"/>
                        <a:ext cx="3200400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4343400" y="3581400"/>
          <a:ext cx="4548188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7" imgW="2057400" imgH="393480" progId="Equation.3">
                  <p:embed/>
                </p:oleObj>
              </mc:Choice>
              <mc:Fallback>
                <p:oleObj name="Equation" r:id="rId7" imgW="2057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581400"/>
                        <a:ext cx="4548188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4419600" y="4419600"/>
          <a:ext cx="4351338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9" imgW="1968480" imgH="393480" progId="Equation.3">
                  <p:embed/>
                </p:oleObj>
              </mc:Choice>
              <mc:Fallback>
                <p:oleObj name="Equation" r:id="rId9" imgW="1968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419600"/>
                        <a:ext cx="4351338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762000" y="5334000"/>
          <a:ext cx="5180013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11" imgW="1612800" imgH="431640" progId="Equation.3">
                  <p:embed/>
                </p:oleObj>
              </mc:Choice>
              <mc:Fallback>
                <p:oleObj name="Equation" r:id="rId11" imgW="1612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334000"/>
                        <a:ext cx="5180013" cy="1382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873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Complex Form</a:t>
            </a:r>
            <a:br>
              <a:rPr lang="en-US" altLang="zh-TW" dirty="0"/>
            </a:br>
            <a:r>
              <a:rPr lang="en-US" altLang="zh-TW" dirty="0"/>
              <a:t>Fourier Series of the Impulse Train</a:t>
            </a:r>
          </a:p>
        </p:txBody>
      </p:sp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4953000" y="3429000"/>
          <a:ext cx="3873500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1752480" imgH="393480" progId="Equation.3">
                  <p:embed/>
                </p:oleObj>
              </mc:Choice>
              <mc:Fallback>
                <p:oleObj name="Equation" r:id="rId3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429000"/>
                        <a:ext cx="3873500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4852988" y="4541838"/>
          <a:ext cx="398621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5" imgW="1803240" imgH="393480" progId="Equation.3">
                  <p:embed/>
                </p:oleObj>
              </mc:Choice>
              <mc:Fallback>
                <p:oleObj name="Equation" r:id="rId5" imgW="1803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541838"/>
                        <a:ext cx="3986212" cy="868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762000" y="5181600"/>
          <a:ext cx="3711575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7" imgW="1155600" imgH="431640" progId="Equation.3">
                  <p:embed/>
                </p:oleObj>
              </mc:Choice>
              <mc:Fallback>
                <p:oleObj name="Equation" r:id="rId7" imgW="1155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81600"/>
                        <a:ext cx="3711575" cy="1382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762000" y="2286000"/>
          <a:ext cx="4038600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9" imgW="1257120" imgH="431640" progId="Equation.3">
                  <p:embed/>
                </p:oleObj>
              </mc:Choice>
              <mc:Fallback>
                <p:oleObj name="Equation" r:id="rId9" imgW="1257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4038600" cy="1382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545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Fourier Series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41800" cy="18224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3200" b="1" dirty="0">
                <a:solidFill>
                  <a:schemeClr val="tx1"/>
                </a:solidFill>
              </a:rPr>
              <a:t>Analysis of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3200" b="1" dirty="0">
                <a:solidFill>
                  <a:schemeClr val="tx1"/>
                </a:solidFill>
              </a:rPr>
              <a:t>Periodic Waveforms</a:t>
            </a:r>
            <a:endParaRPr lang="en-US" altLang="zh-TW" sz="3200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674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Waveform Symmetry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2743200"/>
          </a:xfrm>
        </p:spPr>
        <p:txBody>
          <a:bodyPr/>
          <a:lstStyle/>
          <a:p>
            <a:r>
              <a:rPr lang="en-US" altLang="zh-TW" sz="3600" dirty="0"/>
              <a:t>Even Functions</a:t>
            </a:r>
          </a:p>
          <a:p>
            <a:pPr>
              <a:buFont typeface="Wingdings" pitchFamily="2" charset="2"/>
              <a:buNone/>
            </a:pPr>
            <a:endParaRPr lang="en-US" altLang="zh-TW" sz="3600" dirty="0"/>
          </a:p>
          <a:p>
            <a:endParaRPr lang="en-US" altLang="zh-TW" sz="3600" dirty="0"/>
          </a:p>
          <a:p>
            <a:r>
              <a:rPr lang="en-US" altLang="zh-TW" sz="3600" dirty="0"/>
              <a:t>Odd Functions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371600" y="3200400"/>
          <a:ext cx="30543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3" imgW="812520" imgH="203040" progId="Equation.3">
                  <p:embed/>
                </p:oleObj>
              </mc:Choice>
              <mc:Fallback>
                <p:oleObj name="Equation" r:id="rId3" imgW="8125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00400"/>
                        <a:ext cx="3054350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336675" y="5257800"/>
          <a:ext cx="338772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5" imgW="901440" imgH="203040" progId="Equation.3">
                  <p:embed/>
                </p:oleObj>
              </mc:Choice>
              <mc:Fallback>
                <p:oleObj name="Equation" r:id="rId5" imgW="9014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6675" y="5257800"/>
                        <a:ext cx="3387725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8382" name="Group 14"/>
          <p:cNvGrpSpPr>
            <a:grpSpLocks/>
          </p:cNvGrpSpPr>
          <p:nvPr/>
        </p:nvGrpSpPr>
        <p:grpSpPr bwMode="auto">
          <a:xfrm>
            <a:off x="5029200" y="2971800"/>
            <a:ext cx="3886200" cy="1295400"/>
            <a:chOff x="3168" y="1872"/>
            <a:chExt cx="2448" cy="816"/>
          </a:xfrm>
        </p:grpSpPr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3168" y="2496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auto">
            <a:xfrm flipV="1">
              <a:off x="4320" y="1872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76" name="Freeform 8"/>
            <p:cNvSpPr>
              <a:spLocks/>
            </p:cNvSpPr>
            <p:nvPr/>
          </p:nvSpPr>
          <p:spPr bwMode="auto">
            <a:xfrm>
              <a:off x="4320" y="2064"/>
              <a:ext cx="816" cy="432"/>
            </a:xfrm>
            <a:custGeom>
              <a:avLst/>
              <a:gdLst>
                <a:gd name="T0" fmla="*/ 0 w 816"/>
                <a:gd name="T1" fmla="*/ 0 h 432"/>
                <a:gd name="T2" fmla="*/ 192 w 816"/>
                <a:gd name="T3" fmla="*/ 48 h 432"/>
                <a:gd name="T4" fmla="*/ 336 w 816"/>
                <a:gd name="T5" fmla="*/ 192 h 432"/>
                <a:gd name="T6" fmla="*/ 720 w 816"/>
                <a:gd name="T7" fmla="*/ 288 h 432"/>
                <a:gd name="T8" fmla="*/ 816 w 816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cubicBezTo>
                    <a:pt x="68" y="8"/>
                    <a:pt x="136" y="16"/>
                    <a:pt x="192" y="48"/>
                  </a:cubicBezTo>
                  <a:cubicBezTo>
                    <a:pt x="248" y="80"/>
                    <a:pt x="248" y="152"/>
                    <a:pt x="336" y="192"/>
                  </a:cubicBezTo>
                  <a:cubicBezTo>
                    <a:pt x="424" y="232"/>
                    <a:pt x="640" y="248"/>
                    <a:pt x="720" y="288"/>
                  </a:cubicBezTo>
                  <a:cubicBezTo>
                    <a:pt x="800" y="328"/>
                    <a:pt x="808" y="380"/>
                    <a:pt x="816" y="432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77" name="Freeform 9"/>
            <p:cNvSpPr>
              <a:spLocks/>
            </p:cNvSpPr>
            <p:nvPr/>
          </p:nvSpPr>
          <p:spPr bwMode="auto">
            <a:xfrm flipH="1">
              <a:off x="3504" y="2064"/>
              <a:ext cx="816" cy="432"/>
            </a:xfrm>
            <a:custGeom>
              <a:avLst/>
              <a:gdLst>
                <a:gd name="T0" fmla="*/ 0 w 816"/>
                <a:gd name="T1" fmla="*/ 0 h 432"/>
                <a:gd name="T2" fmla="*/ 192 w 816"/>
                <a:gd name="T3" fmla="*/ 48 h 432"/>
                <a:gd name="T4" fmla="*/ 336 w 816"/>
                <a:gd name="T5" fmla="*/ 192 h 432"/>
                <a:gd name="T6" fmla="*/ 720 w 816"/>
                <a:gd name="T7" fmla="*/ 288 h 432"/>
                <a:gd name="T8" fmla="*/ 816 w 816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cubicBezTo>
                    <a:pt x="68" y="8"/>
                    <a:pt x="136" y="16"/>
                    <a:pt x="192" y="48"/>
                  </a:cubicBezTo>
                  <a:cubicBezTo>
                    <a:pt x="248" y="80"/>
                    <a:pt x="248" y="152"/>
                    <a:pt x="336" y="192"/>
                  </a:cubicBezTo>
                  <a:cubicBezTo>
                    <a:pt x="424" y="232"/>
                    <a:pt x="640" y="248"/>
                    <a:pt x="720" y="288"/>
                  </a:cubicBezTo>
                  <a:cubicBezTo>
                    <a:pt x="800" y="328"/>
                    <a:pt x="808" y="380"/>
                    <a:pt x="816" y="432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8383" name="Group 15"/>
          <p:cNvGrpSpPr>
            <a:grpSpLocks/>
          </p:cNvGrpSpPr>
          <p:nvPr/>
        </p:nvGrpSpPr>
        <p:grpSpPr bwMode="auto">
          <a:xfrm>
            <a:off x="5029200" y="4648200"/>
            <a:ext cx="3886200" cy="1905000"/>
            <a:chOff x="3168" y="2928"/>
            <a:chExt cx="2448" cy="1200"/>
          </a:xfrm>
        </p:grpSpPr>
        <p:sp>
          <p:nvSpPr>
            <p:cNvPr id="58378" name="Line 10"/>
            <p:cNvSpPr>
              <a:spLocks noChangeShapeType="1"/>
            </p:cNvSpPr>
            <p:nvPr/>
          </p:nvSpPr>
          <p:spPr bwMode="auto">
            <a:xfrm>
              <a:off x="3168" y="3552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79" name="Line 11"/>
            <p:cNvSpPr>
              <a:spLocks noChangeShapeType="1"/>
            </p:cNvSpPr>
            <p:nvPr/>
          </p:nvSpPr>
          <p:spPr bwMode="auto">
            <a:xfrm flipV="1">
              <a:off x="4320" y="2928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80" name="Freeform 12"/>
            <p:cNvSpPr>
              <a:spLocks/>
            </p:cNvSpPr>
            <p:nvPr/>
          </p:nvSpPr>
          <p:spPr bwMode="auto">
            <a:xfrm>
              <a:off x="4320" y="3120"/>
              <a:ext cx="816" cy="432"/>
            </a:xfrm>
            <a:custGeom>
              <a:avLst/>
              <a:gdLst>
                <a:gd name="T0" fmla="*/ 0 w 816"/>
                <a:gd name="T1" fmla="*/ 0 h 432"/>
                <a:gd name="T2" fmla="*/ 192 w 816"/>
                <a:gd name="T3" fmla="*/ 48 h 432"/>
                <a:gd name="T4" fmla="*/ 336 w 816"/>
                <a:gd name="T5" fmla="*/ 192 h 432"/>
                <a:gd name="T6" fmla="*/ 720 w 816"/>
                <a:gd name="T7" fmla="*/ 288 h 432"/>
                <a:gd name="T8" fmla="*/ 816 w 816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cubicBezTo>
                    <a:pt x="68" y="8"/>
                    <a:pt x="136" y="16"/>
                    <a:pt x="192" y="48"/>
                  </a:cubicBezTo>
                  <a:cubicBezTo>
                    <a:pt x="248" y="80"/>
                    <a:pt x="248" y="152"/>
                    <a:pt x="336" y="192"/>
                  </a:cubicBezTo>
                  <a:cubicBezTo>
                    <a:pt x="424" y="232"/>
                    <a:pt x="640" y="248"/>
                    <a:pt x="720" y="288"/>
                  </a:cubicBezTo>
                  <a:cubicBezTo>
                    <a:pt x="800" y="328"/>
                    <a:pt x="808" y="380"/>
                    <a:pt x="816" y="432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8381" name="Freeform 13"/>
            <p:cNvSpPr>
              <a:spLocks/>
            </p:cNvSpPr>
            <p:nvPr/>
          </p:nvSpPr>
          <p:spPr bwMode="auto">
            <a:xfrm flipH="1" flipV="1">
              <a:off x="3504" y="3552"/>
              <a:ext cx="816" cy="432"/>
            </a:xfrm>
            <a:custGeom>
              <a:avLst/>
              <a:gdLst>
                <a:gd name="T0" fmla="*/ 0 w 816"/>
                <a:gd name="T1" fmla="*/ 0 h 432"/>
                <a:gd name="T2" fmla="*/ 192 w 816"/>
                <a:gd name="T3" fmla="*/ 48 h 432"/>
                <a:gd name="T4" fmla="*/ 336 w 816"/>
                <a:gd name="T5" fmla="*/ 192 h 432"/>
                <a:gd name="T6" fmla="*/ 720 w 816"/>
                <a:gd name="T7" fmla="*/ 288 h 432"/>
                <a:gd name="T8" fmla="*/ 816 w 816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6" h="432">
                  <a:moveTo>
                    <a:pt x="0" y="0"/>
                  </a:moveTo>
                  <a:cubicBezTo>
                    <a:pt x="68" y="8"/>
                    <a:pt x="136" y="16"/>
                    <a:pt x="192" y="48"/>
                  </a:cubicBezTo>
                  <a:cubicBezTo>
                    <a:pt x="248" y="80"/>
                    <a:pt x="248" y="152"/>
                    <a:pt x="336" y="192"/>
                  </a:cubicBezTo>
                  <a:cubicBezTo>
                    <a:pt x="424" y="232"/>
                    <a:pt x="640" y="248"/>
                    <a:pt x="720" y="288"/>
                  </a:cubicBezTo>
                  <a:cubicBezTo>
                    <a:pt x="800" y="328"/>
                    <a:pt x="808" y="380"/>
                    <a:pt x="816" y="432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261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Decomposition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077200" cy="1828800"/>
          </a:xfrm>
        </p:spPr>
        <p:txBody>
          <a:bodyPr/>
          <a:lstStyle/>
          <a:p>
            <a:r>
              <a:rPr lang="en-US" altLang="zh-TW" sz="3200" dirty="0"/>
              <a:t>Any function 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f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(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)</a:t>
            </a:r>
            <a:r>
              <a:rPr lang="en-US" altLang="zh-TW" sz="3200" dirty="0"/>
              <a:t> can be expressed as the sum of an even function </a:t>
            </a:r>
            <a:r>
              <a:rPr lang="en-US" altLang="zh-TW" sz="3200" i="1" dirty="0" err="1">
                <a:solidFill>
                  <a:srgbClr val="0033CC"/>
                </a:solidFill>
                <a:latin typeface="Times New Roman" pitchFamily="18" charset="0"/>
              </a:rPr>
              <a:t>f</a:t>
            </a:r>
            <a:r>
              <a:rPr lang="en-US" altLang="zh-TW" sz="3200" i="1" baseline="-25000" dirty="0" err="1">
                <a:solidFill>
                  <a:srgbClr val="0033CC"/>
                </a:solidFill>
                <a:latin typeface="Times New Roman" pitchFamily="18" charset="0"/>
              </a:rPr>
              <a:t>e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(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)</a:t>
            </a:r>
            <a:r>
              <a:rPr lang="en-US" altLang="zh-TW" sz="3200" dirty="0"/>
              <a:t> and an odd function </a:t>
            </a:r>
            <a:r>
              <a:rPr lang="en-US" altLang="zh-TW" sz="3200" i="1" dirty="0" err="1">
                <a:solidFill>
                  <a:srgbClr val="0033CC"/>
                </a:solidFill>
                <a:latin typeface="Times New Roman" pitchFamily="18" charset="0"/>
              </a:rPr>
              <a:t>f</a:t>
            </a:r>
            <a:r>
              <a:rPr lang="en-US" altLang="zh-TW" sz="3200" i="1" baseline="-25000" dirty="0" err="1">
                <a:solidFill>
                  <a:srgbClr val="0033CC"/>
                </a:solidFill>
                <a:latin typeface="Times New Roman" pitchFamily="18" charset="0"/>
              </a:rPr>
              <a:t>o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(</a:t>
            </a:r>
            <a:r>
              <a:rPr lang="en-US" altLang="zh-TW" sz="3200" i="1" dirty="0">
                <a:solidFill>
                  <a:srgbClr val="0033CC"/>
                </a:solidFill>
                <a:latin typeface="Times New Roman" pitchFamily="18" charset="0"/>
              </a:rPr>
              <a:t>t</a:t>
            </a:r>
            <a:r>
              <a:rPr lang="en-US" altLang="zh-TW" sz="3200" dirty="0">
                <a:solidFill>
                  <a:srgbClr val="0033CC"/>
                </a:solidFill>
                <a:latin typeface="Times New Roman" pitchFamily="18" charset="0"/>
              </a:rPr>
              <a:t>)</a:t>
            </a:r>
            <a:r>
              <a:rPr lang="en-US" altLang="zh-TW" sz="3200" dirty="0"/>
              <a:t>.</a:t>
            </a: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1676400" y="3962400"/>
          <a:ext cx="37338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3" imgW="1180800" imgH="228600" progId="Equation.3">
                  <p:embed/>
                </p:oleObj>
              </mc:Choice>
              <mc:Fallback>
                <p:oleObj name="Equation" r:id="rId3" imgW="1180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62400"/>
                        <a:ext cx="37338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7" name="Object 5"/>
          <p:cNvGraphicFramePr>
            <a:graphicFrameLocks noChangeAspect="1"/>
          </p:cNvGraphicFramePr>
          <p:nvPr/>
        </p:nvGraphicFramePr>
        <p:xfrm>
          <a:off x="1639888" y="4843463"/>
          <a:ext cx="4497387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5" imgW="1422360" imgH="228600" progId="Equation.3">
                  <p:embed/>
                </p:oleObj>
              </mc:Choice>
              <mc:Fallback>
                <p:oleObj name="Equation" r:id="rId5" imgW="1422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4843463"/>
                        <a:ext cx="4497387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1600200" y="5757863"/>
          <a:ext cx="449738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7" imgW="1422360" imgH="228600" progId="Equation.3">
                  <p:embed/>
                </p:oleObj>
              </mc:Choice>
              <mc:Fallback>
                <p:oleObj name="Equation" r:id="rId7" imgW="1422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57863"/>
                        <a:ext cx="4497388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6553200" y="4819650"/>
            <a:ext cx="177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>
                <a:solidFill>
                  <a:srgbClr val="FF3300"/>
                </a:solidFill>
              </a:rPr>
              <a:t>Even Part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6569075" y="5692775"/>
            <a:ext cx="16398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>
                <a:solidFill>
                  <a:srgbClr val="FF3300"/>
                </a:solidFill>
              </a:rPr>
              <a:t>Odd Part</a:t>
            </a:r>
          </a:p>
        </p:txBody>
      </p:sp>
    </p:spTree>
    <p:extLst>
      <p:ext uri="{BB962C8B-B14F-4D97-AF65-F5344CB8AC3E}">
        <p14:creationId xmlns:p14="http://schemas.microsoft.com/office/powerpoint/2010/main" val="351936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5" autoUpdateAnimBg="0"/>
      <p:bldP spid="59399" grpId="0" autoUpdateAnimBg="0"/>
      <p:bldP spid="5940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7200" dirty="0"/>
              <a:t>Example</a:t>
            </a: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990600" y="2362200"/>
          <a:ext cx="289560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3" imgW="1130040" imgH="482400" progId="Equation.3">
                  <p:embed/>
                </p:oleObj>
              </mc:Choice>
              <mc:Fallback>
                <p:oleObj name="Equation" r:id="rId3" imgW="11300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62200"/>
                        <a:ext cx="289560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7086600" y="3705225"/>
            <a:ext cx="1576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33CC"/>
                </a:solidFill>
              </a:rPr>
              <a:t>Even Part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7086600" y="5153025"/>
            <a:ext cx="14589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>
                <a:solidFill>
                  <a:srgbClr val="0033CC"/>
                </a:solidFill>
              </a:rPr>
              <a:t>Odd Part</a:t>
            </a:r>
          </a:p>
        </p:txBody>
      </p:sp>
      <p:grpSp>
        <p:nvGrpSpPr>
          <p:cNvPr id="60453" name="Group 37"/>
          <p:cNvGrpSpPr>
            <a:grpSpLocks/>
          </p:cNvGrpSpPr>
          <p:nvPr/>
        </p:nvGrpSpPr>
        <p:grpSpPr bwMode="auto">
          <a:xfrm>
            <a:off x="5029200" y="2362200"/>
            <a:ext cx="3886200" cy="1143000"/>
            <a:chOff x="3168" y="1440"/>
            <a:chExt cx="2448" cy="720"/>
          </a:xfrm>
        </p:grpSpPr>
        <p:sp>
          <p:nvSpPr>
            <p:cNvPr id="60429" name="Line 13"/>
            <p:cNvSpPr>
              <a:spLocks noChangeShapeType="1"/>
            </p:cNvSpPr>
            <p:nvPr/>
          </p:nvSpPr>
          <p:spPr bwMode="auto">
            <a:xfrm>
              <a:off x="3168" y="206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30" name="Line 14"/>
            <p:cNvSpPr>
              <a:spLocks noChangeShapeType="1"/>
            </p:cNvSpPr>
            <p:nvPr/>
          </p:nvSpPr>
          <p:spPr bwMode="auto">
            <a:xfrm flipV="1">
              <a:off x="4320" y="144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33" name="Arc 17"/>
            <p:cNvSpPr>
              <a:spLocks/>
            </p:cNvSpPr>
            <p:nvPr/>
          </p:nvSpPr>
          <p:spPr bwMode="auto">
            <a:xfrm flipH="1" flipV="1">
              <a:off x="4320" y="1536"/>
              <a:ext cx="1200" cy="52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34" name="Line 18"/>
            <p:cNvSpPr>
              <a:spLocks noChangeShapeType="1"/>
            </p:cNvSpPr>
            <p:nvPr/>
          </p:nvSpPr>
          <p:spPr bwMode="auto">
            <a:xfrm>
              <a:off x="4320" y="1536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 flipH="1">
              <a:off x="3168" y="2064"/>
              <a:ext cx="115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60436" name="Object 20"/>
          <p:cNvGraphicFramePr>
            <a:graphicFrameLocks noChangeAspect="1"/>
          </p:cNvGraphicFramePr>
          <p:nvPr/>
        </p:nvGraphicFramePr>
        <p:xfrm>
          <a:off x="844550" y="3810000"/>
          <a:ext cx="318928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5" imgW="1244520" imgH="507960" progId="Equation.3">
                  <p:embed/>
                </p:oleObj>
              </mc:Choice>
              <mc:Fallback>
                <p:oleObj name="Equation" r:id="rId5" imgW="12445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3810000"/>
                        <a:ext cx="318928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7" name="Object 21"/>
          <p:cNvGraphicFramePr>
            <a:graphicFrameLocks noChangeAspect="1"/>
          </p:cNvGraphicFramePr>
          <p:nvPr/>
        </p:nvGraphicFramePr>
        <p:xfrm>
          <a:off x="838200" y="5257800"/>
          <a:ext cx="3352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7" imgW="1307880" imgH="507960" progId="Equation.3">
                  <p:embed/>
                </p:oleObj>
              </mc:Choice>
              <mc:Fallback>
                <p:oleObj name="Equation" r:id="rId7" imgW="13078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257800"/>
                        <a:ext cx="33528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0455" name="Group 39"/>
          <p:cNvGrpSpPr>
            <a:grpSpLocks/>
          </p:cNvGrpSpPr>
          <p:nvPr/>
        </p:nvGrpSpPr>
        <p:grpSpPr bwMode="auto">
          <a:xfrm>
            <a:off x="4953000" y="5257800"/>
            <a:ext cx="3962400" cy="1371600"/>
            <a:chOff x="3120" y="3264"/>
            <a:chExt cx="2496" cy="864"/>
          </a:xfrm>
        </p:grpSpPr>
        <p:sp>
          <p:nvSpPr>
            <p:cNvPr id="60443" name="Line 27"/>
            <p:cNvSpPr>
              <a:spLocks noChangeShapeType="1"/>
            </p:cNvSpPr>
            <p:nvPr/>
          </p:nvSpPr>
          <p:spPr bwMode="auto">
            <a:xfrm>
              <a:off x="3168" y="3744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44" name="Line 28"/>
            <p:cNvSpPr>
              <a:spLocks noChangeShapeType="1"/>
            </p:cNvSpPr>
            <p:nvPr/>
          </p:nvSpPr>
          <p:spPr bwMode="auto">
            <a:xfrm flipV="1">
              <a:off x="4320" y="3264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45" name="Arc 29"/>
            <p:cNvSpPr>
              <a:spLocks/>
            </p:cNvSpPr>
            <p:nvPr/>
          </p:nvSpPr>
          <p:spPr bwMode="auto">
            <a:xfrm flipH="1" flipV="1">
              <a:off x="4320" y="3456"/>
              <a:ext cx="1200" cy="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46" name="Line 30"/>
            <p:cNvSpPr>
              <a:spLocks noChangeShapeType="1"/>
            </p:cNvSpPr>
            <p:nvPr/>
          </p:nvSpPr>
          <p:spPr bwMode="auto">
            <a:xfrm>
              <a:off x="4320" y="3456"/>
              <a:ext cx="0" cy="52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48" name="Arc 32"/>
            <p:cNvSpPr>
              <a:spLocks/>
            </p:cNvSpPr>
            <p:nvPr/>
          </p:nvSpPr>
          <p:spPr bwMode="auto">
            <a:xfrm>
              <a:off x="3120" y="3744"/>
              <a:ext cx="1200" cy="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0454" name="Group 38"/>
          <p:cNvGrpSpPr>
            <a:grpSpLocks/>
          </p:cNvGrpSpPr>
          <p:nvPr/>
        </p:nvGrpSpPr>
        <p:grpSpPr bwMode="auto">
          <a:xfrm>
            <a:off x="4953000" y="3886200"/>
            <a:ext cx="3962400" cy="1066800"/>
            <a:chOff x="3120" y="2352"/>
            <a:chExt cx="2496" cy="672"/>
          </a:xfrm>
        </p:grpSpPr>
        <p:sp>
          <p:nvSpPr>
            <p:cNvPr id="60438" name="Line 22"/>
            <p:cNvSpPr>
              <a:spLocks noChangeShapeType="1"/>
            </p:cNvSpPr>
            <p:nvPr/>
          </p:nvSpPr>
          <p:spPr bwMode="auto">
            <a:xfrm>
              <a:off x="3168" y="2832"/>
              <a:ext cx="24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39" name="Line 23"/>
            <p:cNvSpPr>
              <a:spLocks noChangeShapeType="1"/>
            </p:cNvSpPr>
            <p:nvPr/>
          </p:nvSpPr>
          <p:spPr bwMode="auto">
            <a:xfrm flipV="1">
              <a:off x="4320" y="235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0440" name="Arc 24"/>
            <p:cNvSpPr>
              <a:spLocks/>
            </p:cNvSpPr>
            <p:nvPr/>
          </p:nvSpPr>
          <p:spPr bwMode="auto">
            <a:xfrm flipH="1" flipV="1">
              <a:off x="4320" y="2544"/>
              <a:ext cx="1200" cy="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2" name="Arc 36"/>
            <p:cNvSpPr>
              <a:spLocks/>
            </p:cNvSpPr>
            <p:nvPr/>
          </p:nvSpPr>
          <p:spPr bwMode="auto">
            <a:xfrm flipV="1">
              <a:off x="3120" y="2544"/>
              <a:ext cx="1200" cy="2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26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0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utoUpdateAnimBg="0"/>
      <p:bldP spid="6042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/>
              <a:t>Half-Wave Symmetry</a:t>
            </a:r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1033463" y="2514600"/>
          <a:ext cx="2928937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3" imgW="952200" imgH="203040" progId="Equation.3">
                  <p:embed/>
                </p:oleObj>
              </mc:Choice>
              <mc:Fallback>
                <p:oleObj name="Equation" r:id="rId3" imgW="952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514600"/>
                        <a:ext cx="2928937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4105275" y="2468563"/>
            <a:ext cx="771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3200"/>
              <a:t>and</a:t>
            </a: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4864100" y="2438400"/>
          <a:ext cx="367030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5" imgW="1193760" imgH="215640" progId="Equation.3">
                  <p:embed/>
                </p:oleObj>
              </mc:Choice>
              <mc:Fallback>
                <p:oleObj name="Equation" r:id="rId5" imgW="11937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2438400"/>
                        <a:ext cx="367030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487" name="Group 47"/>
          <p:cNvGrpSpPr>
            <a:grpSpLocks/>
          </p:cNvGrpSpPr>
          <p:nvPr/>
        </p:nvGrpSpPr>
        <p:grpSpPr bwMode="auto">
          <a:xfrm>
            <a:off x="1905000" y="3581400"/>
            <a:ext cx="5257800" cy="2743200"/>
            <a:chOff x="1344" y="2256"/>
            <a:chExt cx="3312" cy="1728"/>
          </a:xfrm>
        </p:grpSpPr>
        <p:sp>
          <p:nvSpPr>
            <p:cNvPr id="61448" name="Line 8"/>
            <p:cNvSpPr>
              <a:spLocks noChangeShapeType="1"/>
            </p:cNvSpPr>
            <p:nvPr/>
          </p:nvSpPr>
          <p:spPr bwMode="auto">
            <a:xfrm>
              <a:off x="1344" y="3072"/>
              <a:ext cx="33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449" name="Line 9"/>
            <p:cNvSpPr>
              <a:spLocks noChangeShapeType="1"/>
            </p:cNvSpPr>
            <p:nvPr/>
          </p:nvSpPr>
          <p:spPr bwMode="auto">
            <a:xfrm flipV="1">
              <a:off x="2688" y="2256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1440" y="2400"/>
              <a:ext cx="624" cy="336"/>
            </a:xfrm>
            <a:custGeom>
              <a:avLst/>
              <a:gdLst>
                <a:gd name="T0" fmla="*/ 0 w 624"/>
                <a:gd name="T1" fmla="*/ 336 h 336"/>
                <a:gd name="T2" fmla="*/ 384 w 624"/>
                <a:gd name="T3" fmla="*/ 336 h 336"/>
                <a:gd name="T4" fmla="*/ 624 w 624"/>
                <a:gd name="T5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4" h="336">
                  <a:moveTo>
                    <a:pt x="0" y="336"/>
                  </a:moveTo>
                  <a:lnTo>
                    <a:pt x="384" y="336"/>
                  </a:lnTo>
                  <a:lnTo>
                    <a:pt x="624" y="0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462" name="Line 22"/>
            <p:cNvSpPr>
              <a:spLocks noChangeShapeType="1"/>
            </p:cNvSpPr>
            <p:nvPr/>
          </p:nvSpPr>
          <p:spPr bwMode="auto">
            <a:xfrm>
              <a:off x="2064" y="2400"/>
              <a:ext cx="0" cy="100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1465" name="Group 25"/>
            <p:cNvGrpSpPr>
              <a:grpSpLocks/>
            </p:cNvGrpSpPr>
            <p:nvPr/>
          </p:nvGrpSpPr>
          <p:grpSpPr bwMode="auto">
            <a:xfrm>
              <a:off x="2064" y="2400"/>
              <a:ext cx="1248" cy="1344"/>
              <a:chOff x="960" y="2400"/>
              <a:chExt cx="1248" cy="1344"/>
            </a:xfrm>
          </p:grpSpPr>
          <p:grpSp>
            <p:nvGrpSpPr>
              <p:cNvPr id="61466" name="Group 26"/>
              <p:cNvGrpSpPr>
                <a:grpSpLocks/>
              </p:cNvGrpSpPr>
              <p:nvPr/>
            </p:nvGrpSpPr>
            <p:grpSpPr bwMode="auto">
              <a:xfrm>
                <a:off x="960" y="2400"/>
                <a:ext cx="1248" cy="1344"/>
                <a:chOff x="960" y="2400"/>
                <a:chExt cx="1248" cy="1344"/>
              </a:xfrm>
            </p:grpSpPr>
            <p:sp>
              <p:nvSpPr>
                <p:cNvPr id="61467" name="Freeform 27"/>
                <p:cNvSpPr>
                  <a:spLocks/>
                </p:cNvSpPr>
                <p:nvPr/>
              </p:nvSpPr>
              <p:spPr bwMode="auto">
                <a:xfrm>
                  <a:off x="1584" y="2400"/>
                  <a:ext cx="624" cy="336"/>
                </a:xfrm>
                <a:custGeom>
                  <a:avLst/>
                  <a:gdLst>
                    <a:gd name="T0" fmla="*/ 0 w 624"/>
                    <a:gd name="T1" fmla="*/ 336 h 336"/>
                    <a:gd name="T2" fmla="*/ 384 w 624"/>
                    <a:gd name="T3" fmla="*/ 336 h 336"/>
                    <a:gd name="T4" fmla="*/ 624 w 624"/>
                    <a:gd name="T5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24" h="336">
                      <a:moveTo>
                        <a:pt x="0" y="336"/>
                      </a:moveTo>
                      <a:lnTo>
                        <a:pt x="384" y="336"/>
                      </a:lnTo>
                      <a:lnTo>
                        <a:pt x="624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33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1468" name="Freeform 28"/>
                <p:cNvSpPr>
                  <a:spLocks/>
                </p:cNvSpPr>
                <p:nvPr/>
              </p:nvSpPr>
              <p:spPr bwMode="auto">
                <a:xfrm flipV="1">
                  <a:off x="960" y="3408"/>
                  <a:ext cx="624" cy="336"/>
                </a:xfrm>
                <a:custGeom>
                  <a:avLst/>
                  <a:gdLst>
                    <a:gd name="T0" fmla="*/ 0 w 624"/>
                    <a:gd name="T1" fmla="*/ 336 h 336"/>
                    <a:gd name="T2" fmla="*/ 384 w 624"/>
                    <a:gd name="T3" fmla="*/ 336 h 336"/>
                    <a:gd name="T4" fmla="*/ 624 w 624"/>
                    <a:gd name="T5" fmla="*/ 0 h 3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24" h="336">
                      <a:moveTo>
                        <a:pt x="0" y="336"/>
                      </a:moveTo>
                      <a:lnTo>
                        <a:pt x="384" y="336"/>
                      </a:lnTo>
                      <a:lnTo>
                        <a:pt x="624" y="0"/>
                      </a:lnTo>
                    </a:path>
                  </a:pathLst>
                </a:custGeom>
                <a:noFill/>
                <a:ln w="28575" cap="flat" cmpd="sng">
                  <a:solidFill>
                    <a:srgbClr val="FF33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61469" name="Line 29"/>
                <p:cNvSpPr>
                  <a:spLocks noChangeShapeType="1"/>
                </p:cNvSpPr>
                <p:nvPr/>
              </p:nvSpPr>
              <p:spPr bwMode="auto">
                <a:xfrm>
                  <a:off x="1584" y="2736"/>
                  <a:ext cx="0" cy="1008"/>
                </a:xfrm>
                <a:prstGeom prst="line">
                  <a:avLst/>
                </a:prstGeom>
                <a:noFill/>
                <a:ln w="28575">
                  <a:solidFill>
                    <a:srgbClr val="FF3300"/>
                  </a:solidFill>
                  <a:prstDash val="sysDot"/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61470" name="Line 30"/>
              <p:cNvSpPr>
                <a:spLocks noChangeShapeType="1"/>
              </p:cNvSpPr>
              <p:nvPr/>
            </p:nvSpPr>
            <p:spPr bwMode="auto">
              <a:xfrm>
                <a:off x="2208" y="2400"/>
                <a:ext cx="0" cy="100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1472" name="Group 32"/>
            <p:cNvGrpSpPr>
              <a:grpSpLocks/>
            </p:cNvGrpSpPr>
            <p:nvPr/>
          </p:nvGrpSpPr>
          <p:grpSpPr bwMode="auto">
            <a:xfrm>
              <a:off x="3312" y="2400"/>
              <a:ext cx="1248" cy="1344"/>
              <a:chOff x="960" y="2400"/>
              <a:chExt cx="1248" cy="1344"/>
            </a:xfrm>
          </p:grpSpPr>
          <p:sp>
            <p:nvSpPr>
              <p:cNvPr id="61473" name="Freeform 33"/>
              <p:cNvSpPr>
                <a:spLocks/>
              </p:cNvSpPr>
              <p:nvPr/>
            </p:nvSpPr>
            <p:spPr bwMode="auto">
              <a:xfrm>
                <a:off x="1584" y="2400"/>
                <a:ext cx="624" cy="336"/>
              </a:xfrm>
              <a:custGeom>
                <a:avLst/>
                <a:gdLst>
                  <a:gd name="T0" fmla="*/ 0 w 624"/>
                  <a:gd name="T1" fmla="*/ 336 h 336"/>
                  <a:gd name="T2" fmla="*/ 384 w 624"/>
                  <a:gd name="T3" fmla="*/ 336 h 336"/>
                  <a:gd name="T4" fmla="*/ 624 w 624"/>
                  <a:gd name="T5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24" h="336">
                    <a:moveTo>
                      <a:pt x="0" y="336"/>
                    </a:moveTo>
                    <a:lnTo>
                      <a:pt x="384" y="336"/>
                    </a:lnTo>
                    <a:lnTo>
                      <a:pt x="624" y="0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474" name="Freeform 34"/>
              <p:cNvSpPr>
                <a:spLocks/>
              </p:cNvSpPr>
              <p:nvPr/>
            </p:nvSpPr>
            <p:spPr bwMode="auto">
              <a:xfrm flipV="1">
                <a:off x="960" y="3408"/>
                <a:ext cx="624" cy="336"/>
              </a:xfrm>
              <a:custGeom>
                <a:avLst/>
                <a:gdLst>
                  <a:gd name="T0" fmla="*/ 0 w 624"/>
                  <a:gd name="T1" fmla="*/ 336 h 336"/>
                  <a:gd name="T2" fmla="*/ 384 w 624"/>
                  <a:gd name="T3" fmla="*/ 336 h 336"/>
                  <a:gd name="T4" fmla="*/ 624 w 624"/>
                  <a:gd name="T5" fmla="*/ 0 h 3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24" h="336">
                    <a:moveTo>
                      <a:pt x="0" y="336"/>
                    </a:moveTo>
                    <a:lnTo>
                      <a:pt x="384" y="336"/>
                    </a:lnTo>
                    <a:lnTo>
                      <a:pt x="624" y="0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475" name="Line 35"/>
              <p:cNvSpPr>
                <a:spLocks noChangeShapeType="1"/>
              </p:cNvSpPr>
              <p:nvPr/>
            </p:nvSpPr>
            <p:spPr bwMode="auto">
              <a:xfrm>
                <a:off x="1584" y="2736"/>
                <a:ext cx="0" cy="1008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484" name="Text Box 44"/>
            <p:cNvSpPr txBox="1">
              <a:spLocks noChangeArrowheads="1"/>
            </p:cNvSpPr>
            <p:nvPr/>
          </p:nvSpPr>
          <p:spPr bwMode="auto">
            <a:xfrm>
              <a:off x="3888" y="302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  <a:endParaRPr lang="en-US" altLang="zh-TW"/>
            </a:p>
          </p:txBody>
        </p:sp>
        <p:sp>
          <p:nvSpPr>
            <p:cNvPr id="61485" name="Text Box 45"/>
            <p:cNvSpPr txBox="1">
              <a:spLocks noChangeArrowheads="1"/>
            </p:cNvSpPr>
            <p:nvPr/>
          </p:nvSpPr>
          <p:spPr bwMode="auto">
            <a:xfrm>
              <a:off x="2976" y="3024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  <a:r>
                <a:rPr lang="en-US" altLang="zh-TW"/>
                <a:t>/2</a:t>
              </a:r>
            </a:p>
          </p:txBody>
        </p:sp>
        <p:sp>
          <p:nvSpPr>
            <p:cNvPr id="61486" name="Text Box 46"/>
            <p:cNvSpPr txBox="1">
              <a:spLocks noChangeArrowheads="1"/>
            </p:cNvSpPr>
            <p:nvPr/>
          </p:nvSpPr>
          <p:spPr bwMode="auto">
            <a:xfrm>
              <a:off x="1584" y="3024"/>
              <a:ext cx="4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i="1">
                  <a:sym typeface="Symbol" pitchFamily="18" charset="2"/>
                </a:rPr>
                <a:t></a:t>
              </a:r>
              <a:r>
                <a:rPr lang="en-US" altLang="zh-TW" i="1"/>
                <a:t>T</a:t>
              </a:r>
              <a:r>
                <a:rPr lang="en-US" altLang="zh-TW"/>
                <a:t>/2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75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 dirty="0"/>
              <a:t>Quarter-Wave Symmetry</a:t>
            </a:r>
          </a:p>
        </p:txBody>
      </p:sp>
      <p:sp>
        <p:nvSpPr>
          <p:cNvPr id="62515" name="Text Box 51"/>
          <p:cNvSpPr txBox="1">
            <a:spLocks noChangeArrowheads="1"/>
          </p:cNvSpPr>
          <p:nvPr/>
        </p:nvSpPr>
        <p:spPr bwMode="auto">
          <a:xfrm>
            <a:off x="762000" y="2287588"/>
            <a:ext cx="46053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Even Quarter-Wave Symmetry</a:t>
            </a:r>
          </a:p>
        </p:txBody>
      </p:sp>
      <p:grpSp>
        <p:nvGrpSpPr>
          <p:cNvPr id="62518" name="Group 54"/>
          <p:cNvGrpSpPr>
            <a:grpSpLocks/>
          </p:cNvGrpSpPr>
          <p:nvPr/>
        </p:nvGrpSpPr>
        <p:grpSpPr bwMode="auto">
          <a:xfrm>
            <a:off x="1600200" y="2971800"/>
            <a:ext cx="6629400" cy="1447800"/>
            <a:chOff x="1008" y="1968"/>
            <a:chExt cx="4176" cy="912"/>
          </a:xfrm>
        </p:grpSpPr>
        <p:sp>
          <p:nvSpPr>
            <p:cNvPr id="62473" name="Line 9"/>
            <p:cNvSpPr>
              <a:spLocks noChangeShapeType="1"/>
            </p:cNvSpPr>
            <p:nvPr/>
          </p:nvSpPr>
          <p:spPr bwMode="auto">
            <a:xfrm>
              <a:off x="1056" y="2448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74" name="Line 10"/>
            <p:cNvSpPr>
              <a:spLocks noChangeShapeType="1"/>
            </p:cNvSpPr>
            <p:nvPr/>
          </p:nvSpPr>
          <p:spPr bwMode="auto">
            <a:xfrm flipV="1">
              <a:off x="3024" y="196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487" name="Text Box 23"/>
            <p:cNvSpPr txBox="1">
              <a:spLocks noChangeArrowheads="1"/>
            </p:cNvSpPr>
            <p:nvPr/>
          </p:nvSpPr>
          <p:spPr bwMode="auto">
            <a:xfrm>
              <a:off x="4259" y="244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/>
                <a:t>T</a:t>
              </a:r>
              <a:endParaRPr lang="en-US" altLang="zh-TW" sz="2000"/>
            </a:p>
          </p:txBody>
        </p:sp>
        <p:sp>
          <p:nvSpPr>
            <p:cNvPr id="62488" name="Text Box 24"/>
            <p:cNvSpPr txBox="1">
              <a:spLocks noChangeArrowheads="1"/>
            </p:cNvSpPr>
            <p:nvPr/>
          </p:nvSpPr>
          <p:spPr bwMode="auto">
            <a:xfrm>
              <a:off x="3504" y="2448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/>
                <a:t>T</a:t>
              </a:r>
              <a:r>
                <a:rPr lang="en-US" altLang="zh-TW" sz="2000"/>
                <a:t>/2</a:t>
              </a:r>
            </a:p>
          </p:txBody>
        </p:sp>
        <p:sp>
          <p:nvSpPr>
            <p:cNvPr id="62489" name="Text Box 25"/>
            <p:cNvSpPr txBox="1">
              <a:spLocks noChangeArrowheads="1"/>
            </p:cNvSpPr>
            <p:nvPr/>
          </p:nvSpPr>
          <p:spPr bwMode="auto">
            <a:xfrm>
              <a:off x="2064" y="2448"/>
              <a:ext cx="4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>
                  <a:sym typeface="Symbol" pitchFamily="18" charset="2"/>
                </a:rPr>
                <a:t></a:t>
              </a:r>
              <a:r>
                <a:rPr lang="en-US" altLang="zh-TW" sz="2000" i="1"/>
                <a:t>T</a:t>
              </a:r>
              <a:r>
                <a:rPr lang="en-US" altLang="zh-TW" sz="2000"/>
                <a:t>/2</a:t>
              </a:r>
            </a:p>
          </p:txBody>
        </p:sp>
        <p:grpSp>
          <p:nvGrpSpPr>
            <p:cNvPr id="62492" name="Group 28"/>
            <p:cNvGrpSpPr>
              <a:grpSpLocks/>
            </p:cNvGrpSpPr>
            <p:nvPr/>
          </p:nvGrpSpPr>
          <p:grpSpPr bwMode="auto">
            <a:xfrm>
              <a:off x="3024" y="2160"/>
              <a:ext cx="672" cy="576"/>
              <a:chOff x="2688" y="1728"/>
              <a:chExt cx="672" cy="864"/>
            </a:xfrm>
          </p:grpSpPr>
          <p:sp>
            <p:nvSpPr>
              <p:cNvPr id="62490" name="Freeform 26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491" name="Freeform 27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493" name="Group 29"/>
            <p:cNvGrpSpPr>
              <a:grpSpLocks/>
            </p:cNvGrpSpPr>
            <p:nvPr/>
          </p:nvGrpSpPr>
          <p:grpSpPr bwMode="auto">
            <a:xfrm flipH="1">
              <a:off x="3696" y="2160"/>
              <a:ext cx="672" cy="576"/>
              <a:chOff x="2688" y="1728"/>
              <a:chExt cx="672" cy="864"/>
            </a:xfrm>
          </p:grpSpPr>
          <p:sp>
            <p:nvSpPr>
              <p:cNvPr id="62494" name="Freeform 30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495" name="Freeform 31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499" name="Group 35"/>
            <p:cNvGrpSpPr>
              <a:grpSpLocks/>
            </p:cNvGrpSpPr>
            <p:nvPr/>
          </p:nvGrpSpPr>
          <p:grpSpPr bwMode="auto">
            <a:xfrm>
              <a:off x="1680" y="2160"/>
              <a:ext cx="672" cy="576"/>
              <a:chOff x="2688" y="1728"/>
              <a:chExt cx="672" cy="864"/>
            </a:xfrm>
          </p:grpSpPr>
          <p:sp>
            <p:nvSpPr>
              <p:cNvPr id="62500" name="Freeform 36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01" name="Freeform 37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502" name="Group 38"/>
            <p:cNvGrpSpPr>
              <a:grpSpLocks/>
            </p:cNvGrpSpPr>
            <p:nvPr/>
          </p:nvGrpSpPr>
          <p:grpSpPr bwMode="auto">
            <a:xfrm flipH="1">
              <a:off x="2352" y="2160"/>
              <a:ext cx="672" cy="576"/>
              <a:chOff x="2688" y="1728"/>
              <a:chExt cx="672" cy="864"/>
            </a:xfrm>
          </p:grpSpPr>
          <p:sp>
            <p:nvSpPr>
              <p:cNvPr id="62503" name="Freeform 39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04" name="Freeform 40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2507" name="Line 43"/>
            <p:cNvSpPr>
              <a:spLocks noChangeShapeType="1"/>
            </p:cNvSpPr>
            <p:nvPr/>
          </p:nvSpPr>
          <p:spPr bwMode="auto">
            <a:xfrm>
              <a:off x="2352" y="2400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2508" name="Group 44"/>
            <p:cNvGrpSpPr>
              <a:grpSpLocks/>
            </p:cNvGrpSpPr>
            <p:nvPr/>
          </p:nvGrpSpPr>
          <p:grpSpPr bwMode="auto">
            <a:xfrm>
              <a:off x="4368" y="2160"/>
              <a:ext cx="672" cy="576"/>
              <a:chOff x="2688" y="1728"/>
              <a:chExt cx="672" cy="864"/>
            </a:xfrm>
          </p:grpSpPr>
          <p:sp>
            <p:nvSpPr>
              <p:cNvPr id="62509" name="Freeform 45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10" name="Freeform 46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FF33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2511" name="Group 47"/>
            <p:cNvGrpSpPr>
              <a:grpSpLocks/>
            </p:cNvGrpSpPr>
            <p:nvPr/>
          </p:nvGrpSpPr>
          <p:grpSpPr bwMode="auto">
            <a:xfrm flipH="1">
              <a:off x="1008" y="2160"/>
              <a:ext cx="672" cy="576"/>
              <a:chOff x="2688" y="1728"/>
              <a:chExt cx="672" cy="864"/>
            </a:xfrm>
          </p:grpSpPr>
          <p:sp>
            <p:nvSpPr>
              <p:cNvPr id="62512" name="Freeform 48"/>
              <p:cNvSpPr>
                <a:spLocks/>
              </p:cNvSpPr>
              <p:nvPr/>
            </p:nvSpPr>
            <p:spPr bwMode="auto">
              <a:xfrm>
                <a:off x="2688" y="1728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513" name="Freeform 49"/>
              <p:cNvSpPr>
                <a:spLocks/>
              </p:cNvSpPr>
              <p:nvPr/>
            </p:nvSpPr>
            <p:spPr bwMode="auto">
              <a:xfrm flipH="1" flipV="1">
                <a:off x="3024" y="2160"/>
                <a:ext cx="336" cy="432"/>
              </a:xfrm>
              <a:custGeom>
                <a:avLst/>
                <a:gdLst>
                  <a:gd name="T0" fmla="*/ 0 w 336"/>
                  <a:gd name="T1" fmla="*/ 0 h 432"/>
                  <a:gd name="T2" fmla="*/ 192 w 336"/>
                  <a:gd name="T3" fmla="*/ 0 h 432"/>
                  <a:gd name="T4" fmla="*/ 336 w 336"/>
                  <a:gd name="T5" fmla="*/ 43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6" h="432">
                    <a:moveTo>
                      <a:pt x="0" y="0"/>
                    </a:moveTo>
                    <a:lnTo>
                      <a:pt x="192" y="0"/>
                    </a:lnTo>
                    <a:lnTo>
                      <a:pt x="336" y="432"/>
                    </a:lnTo>
                  </a:path>
                </a:pathLst>
              </a:custGeom>
              <a:noFill/>
              <a:ln w="28575" cap="flat" cmpd="sng">
                <a:solidFill>
                  <a:srgbClr val="0033CC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2516" name="Line 52"/>
            <p:cNvSpPr>
              <a:spLocks noChangeShapeType="1"/>
            </p:cNvSpPr>
            <p:nvPr/>
          </p:nvSpPr>
          <p:spPr bwMode="auto">
            <a:xfrm>
              <a:off x="3695" y="2400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17" name="Line 53"/>
            <p:cNvSpPr>
              <a:spLocks noChangeShapeType="1"/>
            </p:cNvSpPr>
            <p:nvPr/>
          </p:nvSpPr>
          <p:spPr bwMode="auto">
            <a:xfrm>
              <a:off x="4368" y="2400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2519" name="Text Box 55"/>
          <p:cNvSpPr txBox="1">
            <a:spLocks noChangeArrowheads="1"/>
          </p:cNvSpPr>
          <p:nvPr/>
        </p:nvSpPr>
        <p:spPr bwMode="auto">
          <a:xfrm>
            <a:off x="762000" y="4433888"/>
            <a:ext cx="4487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Odd Quarter-Wave Symmetry</a:t>
            </a:r>
          </a:p>
        </p:txBody>
      </p:sp>
      <p:grpSp>
        <p:nvGrpSpPr>
          <p:cNvPr id="62548" name="Group 84"/>
          <p:cNvGrpSpPr>
            <a:grpSpLocks/>
          </p:cNvGrpSpPr>
          <p:nvPr/>
        </p:nvGrpSpPr>
        <p:grpSpPr bwMode="auto">
          <a:xfrm>
            <a:off x="1600200" y="5105400"/>
            <a:ext cx="6629400" cy="1447800"/>
            <a:chOff x="1008" y="3216"/>
            <a:chExt cx="4176" cy="912"/>
          </a:xfrm>
        </p:grpSpPr>
        <p:sp>
          <p:nvSpPr>
            <p:cNvPr id="62521" name="Line 57"/>
            <p:cNvSpPr>
              <a:spLocks noChangeShapeType="1"/>
            </p:cNvSpPr>
            <p:nvPr/>
          </p:nvSpPr>
          <p:spPr bwMode="auto">
            <a:xfrm>
              <a:off x="1056" y="3696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22" name="Line 58"/>
            <p:cNvSpPr>
              <a:spLocks noChangeShapeType="1"/>
            </p:cNvSpPr>
            <p:nvPr/>
          </p:nvSpPr>
          <p:spPr bwMode="auto">
            <a:xfrm flipV="1">
              <a:off x="3024" y="3216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23" name="Text Box 59"/>
            <p:cNvSpPr txBox="1">
              <a:spLocks noChangeArrowheads="1"/>
            </p:cNvSpPr>
            <p:nvPr/>
          </p:nvSpPr>
          <p:spPr bwMode="auto">
            <a:xfrm>
              <a:off x="4355" y="369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/>
                <a:t>T</a:t>
              </a:r>
              <a:endParaRPr lang="en-US" altLang="zh-TW" sz="2000"/>
            </a:p>
          </p:txBody>
        </p:sp>
        <p:sp>
          <p:nvSpPr>
            <p:cNvPr id="62524" name="Text Box 60"/>
            <p:cNvSpPr txBox="1">
              <a:spLocks noChangeArrowheads="1"/>
            </p:cNvSpPr>
            <p:nvPr/>
          </p:nvSpPr>
          <p:spPr bwMode="auto">
            <a:xfrm>
              <a:off x="3655" y="3456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/>
                <a:t>T</a:t>
              </a:r>
              <a:r>
                <a:rPr lang="en-US" altLang="zh-TW" sz="2000"/>
                <a:t>/2</a:t>
              </a:r>
            </a:p>
          </p:txBody>
        </p:sp>
        <p:sp>
          <p:nvSpPr>
            <p:cNvPr id="62525" name="Text Box 61"/>
            <p:cNvSpPr txBox="1">
              <a:spLocks noChangeArrowheads="1"/>
            </p:cNvSpPr>
            <p:nvPr/>
          </p:nvSpPr>
          <p:spPr bwMode="auto">
            <a:xfrm>
              <a:off x="2319" y="3446"/>
              <a:ext cx="4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 i="1">
                  <a:sym typeface="Symbol" pitchFamily="18" charset="2"/>
                </a:rPr>
                <a:t></a:t>
              </a:r>
              <a:r>
                <a:rPr lang="en-US" altLang="zh-TW" sz="2000" i="1"/>
                <a:t>T</a:t>
              </a:r>
              <a:r>
                <a:rPr lang="en-US" altLang="zh-TW" sz="2000"/>
                <a:t>/2</a:t>
              </a:r>
            </a:p>
          </p:txBody>
        </p:sp>
        <p:sp>
          <p:nvSpPr>
            <p:cNvPr id="62527" name="Freeform 63"/>
            <p:cNvSpPr>
              <a:spLocks/>
            </p:cNvSpPr>
            <p:nvPr/>
          </p:nvSpPr>
          <p:spPr bwMode="auto">
            <a:xfrm>
              <a:off x="3360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28" name="Freeform 64"/>
            <p:cNvSpPr>
              <a:spLocks/>
            </p:cNvSpPr>
            <p:nvPr/>
          </p:nvSpPr>
          <p:spPr bwMode="auto">
            <a:xfrm flipH="1" flipV="1">
              <a:off x="3696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0" name="Freeform 66"/>
            <p:cNvSpPr>
              <a:spLocks/>
            </p:cNvSpPr>
            <p:nvPr/>
          </p:nvSpPr>
          <p:spPr bwMode="auto">
            <a:xfrm flipH="1">
              <a:off x="4368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1" name="Freeform 67"/>
            <p:cNvSpPr>
              <a:spLocks/>
            </p:cNvSpPr>
            <p:nvPr/>
          </p:nvSpPr>
          <p:spPr bwMode="auto">
            <a:xfrm flipV="1">
              <a:off x="4032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3" name="Freeform 69"/>
            <p:cNvSpPr>
              <a:spLocks/>
            </p:cNvSpPr>
            <p:nvPr/>
          </p:nvSpPr>
          <p:spPr bwMode="auto">
            <a:xfrm>
              <a:off x="2016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4" name="Freeform 70"/>
            <p:cNvSpPr>
              <a:spLocks/>
            </p:cNvSpPr>
            <p:nvPr/>
          </p:nvSpPr>
          <p:spPr bwMode="auto">
            <a:xfrm flipH="1" flipV="1">
              <a:off x="2352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6" name="Freeform 72"/>
            <p:cNvSpPr>
              <a:spLocks/>
            </p:cNvSpPr>
            <p:nvPr/>
          </p:nvSpPr>
          <p:spPr bwMode="auto">
            <a:xfrm flipH="1">
              <a:off x="3024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7" name="Freeform 73"/>
            <p:cNvSpPr>
              <a:spLocks/>
            </p:cNvSpPr>
            <p:nvPr/>
          </p:nvSpPr>
          <p:spPr bwMode="auto">
            <a:xfrm flipV="1">
              <a:off x="2688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38" name="Line 74"/>
            <p:cNvSpPr>
              <a:spLocks noChangeShapeType="1"/>
            </p:cNvSpPr>
            <p:nvPr/>
          </p:nvSpPr>
          <p:spPr bwMode="auto">
            <a:xfrm>
              <a:off x="2352" y="3648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0" name="Freeform 76"/>
            <p:cNvSpPr>
              <a:spLocks/>
            </p:cNvSpPr>
            <p:nvPr/>
          </p:nvSpPr>
          <p:spPr bwMode="auto">
            <a:xfrm>
              <a:off x="4704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3" name="Freeform 79"/>
            <p:cNvSpPr>
              <a:spLocks/>
            </p:cNvSpPr>
            <p:nvPr/>
          </p:nvSpPr>
          <p:spPr bwMode="auto">
            <a:xfrm flipH="1">
              <a:off x="1680" y="3408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4" name="Freeform 80"/>
            <p:cNvSpPr>
              <a:spLocks/>
            </p:cNvSpPr>
            <p:nvPr/>
          </p:nvSpPr>
          <p:spPr bwMode="auto">
            <a:xfrm flipV="1">
              <a:off x="1344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5" name="Line 81"/>
            <p:cNvSpPr>
              <a:spLocks noChangeShapeType="1"/>
            </p:cNvSpPr>
            <p:nvPr/>
          </p:nvSpPr>
          <p:spPr bwMode="auto">
            <a:xfrm>
              <a:off x="3695" y="3648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6" name="Line 82"/>
            <p:cNvSpPr>
              <a:spLocks noChangeShapeType="1"/>
            </p:cNvSpPr>
            <p:nvPr/>
          </p:nvSpPr>
          <p:spPr bwMode="auto">
            <a:xfrm>
              <a:off x="4368" y="3648"/>
              <a:ext cx="1" cy="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547" name="Freeform 83"/>
            <p:cNvSpPr>
              <a:spLocks/>
            </p:cNvSpPr>
            <p:nvPr/>
          </p:nvSpPr>
          <p:spPr bwMode="auto">
            <a:xfrm flipH="1" flipV="1">
              <a:off x="1008" y="3696"/>
              <a:ext cx="336" cy="288"/>
            </a:xfrm>
            <a:custGeom>
              <a:avLst/>
              <a:gdLst>
                <a:gd name="T0" fmla="*/ 0 w 336"/>
                <a:gd name="T1" fmla="*/ 0 h 432"/>
                <a:gd name="T2" fmla="*/ 192 w 336"/>
                <a:gd name="T3" fmla="*/ 0 h 432"/>
                <a:gd name="T4" fmla="*/ 336 w 336"/>
                <a:gd name="T5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6" h="432">
                  <a:moveTo>
                    <a:pt x="0" y="0"/>
                  </a:moveTo>
                  <a:lnTo>
                    <a:pt x="192" y="0"/>
                  </a:lnTo>
                  <a:lnTo>
                    <a:pt x="336" y="432"/>
                  </a:lnTo>
                </a:path>
              </a:pathLst>
            </a:custGeom>
            <a:noFill/>
            <a:ln w="28575" cap="flat" cmpd="sng">
              <a:solidFill>
                <a:srgbClr val="0033CC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086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15" grpId="0"/>
      <p:bldP spid="625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Hidden Symmetry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8001000" cy="762000"/>
          </a:xfrm>
        </p:spPr>
        <p:txBody>
          <a:bodyPr>
            <a:normAutofit fontScale="92500"/>
          </a:bodyPr>
          <a:lstStyle/>
          <a:p>
            <a:r>
              <a:rPr lang="en-US" altLang="zh-TW" dirty="0"/>
              <a:t>The following is a asymmetry periodic function:</a:t>
            </a:r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914400" y="4495800"/>
            <a:ext cx="8001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n-US" altLang="zh-TW" sz="2800">
                <a:latin typeface="Arial" charset="0"/>
              </a:rPr>
              <a:t>Adding a constant to get symmetry property.</a:t>
            </a:r>
          </a:p>
        </p:txBody>
      </p:sp>
      <p:grpSp>
        <p:nvGrpSpPr>
          <p:cNvPr id="63593" name="Group 105"/>
          <p:cNvGrpSpPr>
            <a:grpSpLocks/>
          </p:cNvGrpSpPr>
          <p:nvPr/>
        </p:nvGrpSpPr>
        <p:grpSpPr bwMode="auto">
          <a:xfrm>
            <a:off x="1676400" y="2895600"/>
            <a:ext cx="6324600" cy="1585913"/>
            <a:chOff x="1056" y="1920"/>
            <a:chExt cx="3984" cy="999"/>
          </a:xfrm>
        </p:grpSpPr>
        <p:sp>
          <p:nvSpPr>
            <p:cNvPr id="63493" name="Line 5"/>
            <p:cNvSpPr>
              <a:spLocks noChangeShapeType="1"/>
            </p:cNvSpPr>
            <p:nvPr/>
          </p:nvSpPr>
          <p:spPr bwMode="auto">
            <a:xfrm>
              <a:off x="1056" y="2688"/>
              <a:ext cx="39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494" name="Line 6"/>
            <p:cNvSpPr>
              <a:spLocks noChangeShapeType="1"/>
            </p:cNvSpPr>
            <p:nvPr/>
          </p:nvSpPr>
          <p:spPr bwMode="auto">
            <a:xfrm flipV="1">
              <a:off x="3024" y="1920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3526" name="Group 38"/>
            <p:cNvGrpSpPr>
              <a:grpSpLocks/>
            </p:cNvGrpSpPr>
            <p:nvPr/>
          </p:nvGrpSpPr>
          <p:grpSpPr bwMode="auto">
            <a:xfrm>
              <a:off x="3024" y="2064"/>
              <a:ext cx="336" cy="624"/>
              <a:chOff x="3024" y="2064"/>
              <a:chExt cx="336" cy="624"/>
            </a:xfrm>
          </p:grpSpPr>
          <p:sp>
            <p:nvSpPr>
              <p:cNvPr id="63520" name="Line 3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21" name="Line 33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27" name="Group 39"/>
            <p:cNvGrpSpPr>
              <a:grpSpLocks/>
            </p:cNvGrpSpPr>
            <p:nvPr/>
          </p:nvGrpSpPr>
          <p:grpSpPr bwMode="auto">
            <a:xfrm>
              <a:off x="3360" y="2064"/>
              <a:ext cx="336" cy="624"/>
              <a:chOff x="3024" y="2064"/>
              <a:chExt cx="336" cy="624"/>
            </a:xfrm>
          </p:grpSpPr>
          <p:sp>
            <p:nvSpPr>
              <p:cNvPr id="63528" name="Line 40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29" name="Line 41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30" name="Group 42"/>
            <p:cNvGrpSpPr>
              <a:grpSpLocks/>
            </p:cNvGrpSpPr>
            <p:nvPr/>
          </p:nvGrpSpPr>
          <p:grpSpPr bwMode="auto">
            <a:xfrm>
              <a:off x="3696" y="2064"/>
              <a:ext cx="336" cy="624"/>
              <a:chOff x="3024" y="2064"/>
              <a:chExt cx="336" cy="624"/>
            </a:xfrm>
          </p:grpSpPr>
          <p:sp>
            <p:nvSpPr>
              <p:cNvPr id="63531" name="Line 43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32" name="Line 44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33" name="Group 45"/>
            <p:cNvGrpSpPr>
              <a:grpSpLocks/>
            </p:cNvGrpSpPr>
            <p:nvPr/>
          </p:nvGrpSpPr>
          <p:grpSpPr bwMode="auto">
            <a:xfrm>
              <a:off x="4032" y="2064"/>
              <a:ext cx="336" cy="624"/>
              <a:chOff x="3024" y="2064"/>
              <a:chExt cx="336" cy="624"/>
            </a:xfrm>
          </p:grpSpPr>
          <p:sp>
            <p:nvSpPr>
              <p:cNvPr id="63534" name="Line 46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35" name="Line 47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36" name="Group 48"/>
            <p:cNvGrpSpPr>
              <a:grpSpLocks/>
            </p:cNvGrpSpPr>
            <p:nvPr/>
          </p:nvGrpSpPr>
          <p:grpSpPr bwMode="auto">
            <a:xfrm>
              <a:off x="4368" y="2064"/>
              <a:ext cx="336" cy="624"/>
              <a:chOff x="3024" y="2064"/>
              <a:chExt cx="336" cy="624"/>
            </a:xfrm>
          </p:grpSpPr>
          <p:sp>
            <p:nvSpPr>
              <p:cNvPr id="63537" name="Line 49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38" name="Line 50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39" name="Group 51"/>
            <p:cNvGrpSpPr>
              <a:grpSpLocks/>
            </p:cNvGrpSpPr>
            <p:nvPr/>
          </p:nvGrpSpPr>
          <p:grpSpPr bwMode="auto">
            <a:xfrm>
              <a:off x="1344" y="2064"/>
              <a:ext cx="336" cy="624"/>
              <a:chOff x="3024" y="2064"/>
              <a:chExt cx="336" cy="624"/>
            </a:xfrm>
          </p:grpSpPr>
          <p:sp>
            <p:nvSpPr>
              <p:cNvPr id="63540" name="Line 5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41" name="Line 53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42" name="Group 54"/>
            <p:cNvGrpSpPr>
              <a:grpSpLocks/>
            </p:cNvGrpSpPr>
            <p:nvPr/>
          </p:nvGrpSpPr>
          <p:grpSpPr bwMode="auto">
            <a:xfrm>
              <a:off x="1680" y="2064"/>
              <a:ext cx="336" cy="624"/>
              <a:chOff x="3024" y="2064"/>
              <a:chExt cx="336" cy="624"/>
            </a:xfrm>
          </p:grpSpPr>
          <p:sp>
            <p:nvSpPr>
              <p:cNvPr id="63543" name="Line 55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44" name="Line 56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45" name="Group 57"/>
            <p:cNvGrpSpPr>
              <a:grpSpLocks/>
            </p:cNvGrpSpPr>
            <p:nvPr/>
          </p:nvGrpSpPr>
          <p:grpSpPr bwMode="auto">
            <a:xfrm>
              <a:off x="2016" y="2064"/>
              <a:ext cx="336" cy="624"/>
              <a:chOff x="3024" y="2064"/>
              <a:chExt cx="336" cy="624"/>
            </a:xfrm>
          </p:grpSpPr>
          <p:sp>
            <p:nvSpPr>
              <p:cNvPr id="63546" name="Line 58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47" name="Line 59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48" name="Group 60"/>
            <p:cNvGrpSpPr>
              <a:grpSpLocks/>
            </p:cNvGrpSpPr>
            <p:nvPr/>
          </p:nvGrpSpPr>
          <p:grpSpPr bwMode="auto">
            <a:xfrm>
              <a:off x="2352" y="2064"/>
              <a:ext cx="336" cy="624"/>
              <a:chOff x="3024" y="2064"/>
              <a:chExt cx="336" cy="624"/>
            </a:xfrm>
          </p:grpSpPr>
          <p:sp>
            <p:nvSpPr>
              <p:cNvPr id="63549" name="Line 61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50" name="Line 6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51" name="Group 63"/>
            <p:cNvGrpSpPr>
              <a:grpSpLocks/>
            </p:cNvGrpSpPr>
            <p:nvPr/>
          </p:nvGrpSpPr>
          <p:grpSpPr bwMode="auto">
            <a:xfrm>
              <a:off x="2688" y="2064"/>
              <a:ext cx="336" cy="624"/>
              <a:chOff x="3024" y="2064"/>
              <a:chExt cx="336" cy="624"/>
            </a:xfrm>
          </p:grpSpPr>
          <p:sp>
            <p:nvSpPr>
              <p:cNvPr id="63552" name="Line 64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53" name="Line 65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3586" name="Text Box 98"/>
            <p:cNvSpPr txBox="1">
              <a:spLocks noChangeArrowheads="1"/>
            </p:cNvSpPr>
            <p:nvPr/>
          </p:nvSpPr>
          <p:spPr bwMode="auto">
            <a:xfrm>
              <a:off x="2832" y="196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A</a:t>
              </a:r>
            </a:p>
          </p:txBody>
        </p:sp>
        <p:sp>
          <p:nvSpPr>
            <p:cNvPr id="63589" name="Rectangle 101"/>
            <p:cNvSpPr>
              <a:spLocks noChangeArrowheads="1"/>
            </p:cNvSpPr>
            <p:nvPr/>
          </p:nvSpPr>
          <p:spPr bwMode="auto">
            <a:xfrm>
              <a:off x="3264" y="2688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T</a:t>
              </a:r>
            </a:p>
          </p:txBody>
        </p:sp>
        <p:sp>
          <p:nvSpPr>
            <p:cNvPr id="63590" name="Rectangle 102"/>
            <p:cNvSpPr>
              <a:spLocks noChangeArrowheads="1"/>
            </p:cNvSpPr>
            <p:nvPr/>
          </p:nvSpPr>
          <p:spPr bwMode="auto">
            <a:xfrm>
              <a:off x="2496" y="2688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>
                  <a:sym typeface="Symbol" pitchFamily="18" charset="2"/>
                </a:rPr>
                <a:t></a:t>
              </a:r>
              <a:r>
                <a:rPr lang="en-US" altLang="zh-TW" sz="1800" i="1"/>
                <a:t>T</a:t>
              </a:r>
            </a:p>
          </p:txBody>
        </p:sp>
      </p:grpSp>
      <p:grpSp>
        <p:nvGrpSpPr>
          <p:cNvPr id="63594" name="Group 106"/>
          <p:cNvGrpSpPr>
            <a:grpSpLocks/>
          </p:cNvGrpSpPr>
          <p:nvPr/>
        </p:nvGrpSpPr>
        <p:grpSpPr bwMode="auto">
          <a:xfrm>
            <a:off x="1676400" y="5181600"/>
            <a:ext cx="6324600" cy="1519238"/>
            <a:chOff x="1056" y="3264"/>
            <a:chExt cx="3984" cy="957"/>
          </a:xfrm>
        </p:grpSpPr>
        <p:sp>
          <p:nvSpPr>
            <p:cNvPr id="63554" name="Line 66"/>
            <p:cNvSpPr>
              <a:spLocks noChangeShapeType="1"/>
            </p:cNvSpPr>
            <p:nvPr/>
          </p:nvSpPr>
          <p:spPr bwMode="auto">
            <a:xfrm>
              <a:off x="1056" y="3744"/>
              <a:ext cx="39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3555" name="Line 67"/>
            <p:cNvSpPr>
              <a:spLocks noChangeShapeType="1"/>
            </p:cNvSpPr>
            <p:nvPr/>
          </p:nvSpPr>
          <p:spPr bwMode="auto">
            <a:xfrm flipV="1">
              <a:off x="3024" y="326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3556" name="Group 68"/>
            <p:cNvGrpSpPr>
              <a:grpSpLocks/>
            </p:cNvGrpSpPr>
            <p:nvPr/>
          </p:nvGrpSpPr>
          <p:grpSpPr bwMode="auto">
            <a:xfrm>
              <a:off x="3024" y="3408"/>
              <a:ext cx="336" cy="624"/>
              <a:chOff x="3024" y="2064"/>
              <a:chExt cx="336" cy="624"/>
            </a:xfrm>
          </p:grpSpPr>
          <p:sp>
            <p:nvSpPr>
              <p:cNvPr id="63557" name="Line 69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58" name="Line 70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59" name="Group 71"/>
            <p:cNvGrpSpPr>
              <a:grpSpLocks/>
            </p:cNvGrpSpPr>
            <p:nvPr/>
          </p:nvGrpSpPr>
          <p:grpSpPr bwMode="auto">
            <a:xfrm>
              <a:off x="3360" y="3408"/>
              <a:ext cx="336" cy="624"/>
              <a:chOff x="3024" y="2064"/>
              <a:chExt cx="336" cy="624"/>
            </a:xfrm>
          </p:grpSpPr>
          <p:sp>
            <p:nvSpPr>
              <p:cNvPr id="63560" name="Line 7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61" name="Line 73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62" name="Group 74"/>
            <p:cNvGrpSpPr>
              <a:grpSpLocks/>
            </p:cNvGrpSpPr>
            <p:nvPr/>
          </p:nvGrpSpPr>
          <p:grpSpPr bwMode="auto">
            <a:xfrm>
              <a:off x="3696" y="3408"/>
              <a:ext cx="336" cy="624"/>
              <a:chOff x="3024" y="2064"/>
              <a:chExt cx="336" cy="624"/>
            </a:xfrm>
          </p:grpSpPr>
          <p:sp>
            <p:nvSpPr>
              <p:cNvPr id="63563" name="Line 75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64" name="Line 76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65" name="Group 77"/>
            <p:cNvGrpSpPr>
              <a:grpSpLocks/>
            </p:cNvGrpSpPr>
            <p:nvPr/>
          </p:nvGrpSpPr>
          <p:grpSpPr bwMode="auto">
            <a:xfrm>
              <a:off x="4032" y="3408"/>
              <a:ext cx="336" cy="624"/>
              <a:chOff x="3024" y="2064"/>
              <a:chExt cx="336" cy="624"/>
            </a:xfrm>
          </p:grpSpPr>
          <p:sp>
            <p:nvSpPr>
              <p:cNvPr id="63566" name="Line 78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67" name="Line 79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68" name="Group 80"/>
            <p:cNvGrpSpPr>
              <a:grpSpLocks/>
            </p:cNvGrpSpPr>
            <p:nvPr/>
          </p:nvGrpSpPr>
          <p:grpSpPr bwMode="auto">
            <a:xfrm>
              <a:off x="4368" y="3408"/>
              <a:ext cx="336" cy="624"/>
              <a:chOff x="3024" y="2064"/>
              <a:chExt cx="336" cy="624"/>
            </a:xfrm>
          </p:grpSpPr>
          <p:sp>
            <p:nvSpPr>
              <p:cNvPr id="63569" name="Line 81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70" name="Line 82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71" name="Group 83"/>
            <p:cNvGrpSpPr>
              <a:grpSpLocks/>
            </p:cNvGrpSpPr>
            <p:nvPr/>
          </p:nvGrpSpPr>
          <p:grpSpPr bwMode="auto">
            <a:xfrm>
              <a:off x="1344" y="3408"/>
              <a:ext cx="336" cy="624"/>
              <a:chOff x="3024" y="2064"/>
              <a:chExt cx="336" cy="624"/>
            </a:xfrm>
          </p:grpSpPr>
          <p:sp>
            <p:nvSpPr>
              <p:cNvPr id="63572" name="Line 84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73" name="Line 85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74" name="Group 86"/>
            <p:cNvGrpSpPr>
              <a:grpSpLocks/>
            </p:cNvGrpSpPr>
            <p:nvPr/>
          </p:nvGrpSpPr>
          <p:grpSpPr bwMode="auto">
            <a:xfrm>
              <a:off x="1680" y="3408"/>
              <a:ext cx="336" cy="624"/>
              <a:chOff x="3024" y="2064"/>
              <a:chExt cx="336" cy="624"/>
            </a:xfrm>
          </p:grpSpPr>
          <p:sp>
            <p:nvSpPr>
              <p:cNvPr id="63575" name="Line 87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76" name="Line 88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77" name="Group 89"/>
            <p:cNvGrpSpPr>
              <a:grpSpLocks/>
            </p:cNvGrpSpPr>
            <p:nvPr/>
          </p:nvGrpSpPr>
          <p:grpSpPr bwMode="auto">
            <a:xfrm>
              <a:off x="2016" y="3408"/>
              <a:ext cx="336" cy="624"/>
              <a:chOff x="3024" y="2064"/>
              <a:chExt cx="336" cy="624"/>
            </a:xfrm>
          </p:grpSpPr>
          <p:sp>
            <p:nvSpPr>
              <p:cNvPr id="63578" name="Line 90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79" name="Line 91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80" name="Group 92"/>
            <p:cNvGrpSpPr>
              <a:grpSpLocks/>
            </p:cNvGrpSpPr>
            <p:nvPr/>
          </p:nvGrpSpPr>
          <p:grpSpPr bwMode="auto">
            <a:xfrm>
              <a:off x="2352" y="3408"/>
              <a:ext cx="336" cy="624"/>
              <a:chOff x="3024" y="2064"/>
              <a:chExt cx="336" cy="624"/>
            </a:xfrm>
          </p:grpSpPr>
          <p:sp>
            <p:nvSpPr>
              <p:cNvPr id="63581" name="Line 93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82" name="Line 94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63583" name="Group 95"/>
            <p:cNvGrpSpPr>
              <a:grpSpLocks/>
            </p:cNvGrpSpPr>
            <p:nvPr/>
          </p:nvGrpSpPr>
          <p:grpSpPr bwMode="auto">
            <a:xfrm>
              <a:off x="2688" y="3408"/>
              <a:ext cx="336" cy="624"/>
              <a:chOff x="3024" y="2064"/>
              <a:chExt cx="336" cy="624"/>
            </a:xfrm>
          </p:grpSpPr>
          <p:sp>
            <p:nvSpPr>
              <p:cNvPr id="63584" name="Line 96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336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3585" name="Line 97"/>
              <p:cNvSpPr>
                <a:spLocks noChangeShapeType="1"/>
              </p:cNvSpPr>
              <p:nvPr/>
            </p:nvSpPr>
            <p:spPr bwMode="auto">
              <a:xfrm>
                <a:off x="3024" y="2064"/>
                <a:ext cx="0" cy="624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3587" name="Text Box 99"/>
            <p:cNvSpPr txBox="1">
              <a:spLocks noChangeArrowheads="1"/>
            </p:cNvSpPr>
            <p:nvPr/>
          </p:nvSpPr>
          <p:spPr bwMode="auto">
            <a:xfrm>
              <a:off x="2756" y="3310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A</a:t>
              </a:r>
              <a:r>
                <a:rPr lang="en-US" altLang="zh-TW" sz="1800"/>
                <a:t>/2</a:t>
              </a:r>
            </a:p>
          </p:txBody>
        </p:sp>
        <p:sp>
          <p:nvSpPr>
            <p:cNvPr id="63588" name="Text Box 100"/>
            <p:cNvSpPr txBox="1">
              <a:spLocks noChangeArrowheads="1"/>
            </p:cNvSpPr>
            <p:nvPr/>
          </p:nvSpPr>
          <p:spPr bwMode="auto">
            <a:xfrm>
              <a:off x="2982" y="3990"/>
              <a:ext cx="3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>
                  <a:sym typeface="Symbol" pitchFamily="18" charset="2"/>
                </a:rPr>
                <a:t></a:t>
              </a:r>
              <a:r>
                <a:rPr lang="en-US" altLang="zh-TW" sz="1800" i="1"/>
                <a:t>A</a:t>
              </a:r>
              <a:r>
                <a:rPr lang="en-US" altLang="zh-TW" sz="1800"/>
                <a:t>/2</a:t>
              </a:r>
            </a:p>
          </p:txBody>
        </p:sp>
        <p:sp>
          <p:nvSpPr>
            <p:cNvPr id="63591" name="Rectangle 103"/>
            <p:cNvSpPr>
              <a:spLocks noChangeArrowheads="1"/>
            </p:cNvSpPr>
            <p:nvPr/>
          </p:nvSpPr>
          <p:spPr bwMode="auto">
            <a:xfrm>
              <a:off x="3308" y="375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/>
                <a:t>T</a:t>
              </a:r>
            </a:p>
          </p:txBody>
        </p:sp>
        <p:sp>
          <p:nvSpPr>
            <p:cNvPr id="63592" name="Rectangle 104"/>
            <p:cNvSpPr>
              <a:spLocks noChangeArrowheads="1"/>
            </p:cNvSpPr>
            <p:nvPr/>
          </p:nvSpPr>
          <p:spPr bwMode="auto">
            <a:xfrm>
              <a:off x="2540" y="3753"/>
              <a:ext cx="27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1800" i="1">
                  <a:sym typeface="Symbol" pitchFamily="18" charset="2"/>
                </a:rPr>
                <a:t></a:t>
              </a:r>
              <a:r>
                <a:rPr lang="en-US" altLang="zh-TW" sz="1800" i="1"/>
                <a:t>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555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autoUpdateAnimBg="0"/>
      <p:bldP spid="6351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 dirty="0"/>
              <a:t>Harmonics</a:t>
            </a: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762000" y="2438400"/>
          <a:ext cx="42354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2400120" imgH="431640" progId="Equation.3">
                  <p:embed/>
                </p:oleObj>
              </mc:Choice>
              <mc:Fallback>
                <p:oleObj name="Equation" r:id="rId3" imgW="24001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23545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295400" y="3200400"/>
          <a:ext cx="3586163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2031840" imgH="431640" progId="Equation.3">
                  <p:embed/>
                </p:oleObj>
              </mc:Choice>
              <mc:Fallback>
                <p:oleObj name="Equation" r:id="rId5" imgW="2031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3586163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349375" y="3962400"/>
          <a:ext cx="611822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7" imgW="3466800" imgH="558720" progId="Equation.3">
                  <p:embed/>
                </p:oleObj>
              </mc:Choice>
              <mc:Fallback>
                <p:oleObj name="Equation" r:id="rId7" imgW="346680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375" y="3962400"/>
                        <a:ext cx="611822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1393825" y="5105400"/>
          <a:ext cx="52895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9" imgW="2997000" imgH="431640" progId="Equation.3">
                  <p:embed/>
                </p:oleObj>
              </mc:Choice>
              <mc:Fallback>
                <p:oleObj name="Equation" r:id="rId9" imgW="2997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5105400"/>
                        <a:ext cx="528955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420813" y="5945188"/>
          <a:ext cx="2846387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11" imgW="1612800" imgH="431640" progId="Equation.3">
                  <p:embed/>
                </p:oleObj>
              </mc:Choice>
              <mc:Fallback>
                <p:oleObj name="Equation" r:id="rId11" imgW="1612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0813" y="5945188"/>
                        <a:ext cx="2846387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301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000" dirty="0"/>
              <a:t>Amplitudes and Phase Angles</a:t>
            </a: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1143000" y="2514600"/>
          <a:ext cx="50292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917360" imgH="431640" progId="Equation.3">
                  <p:embed/>
                </p:oleObj>
              </mc:Choice>
              <mc:Fallback>
                <p:oleObj name="Equation" r:id="rId3" imgW="1917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14600"/>
                        <a:ext cx="5029200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524000" y="4705350"/>
          <a:ext cx="11763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5" imgW="520560" imgH="393480" progId="Equation.3">
                  <p:embed/>
                </p:oleObj>
              </mc:Choice>
              <mc:Fallback>
                <p:oleObj name="Equation" r:id="rId5" imgW="520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705350"/>
                        <a:ext cx="1176338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524000" y="5743575"/>
          <a:ext cx="20367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7" imgW="901440" imgH="291960" progId="Equation.3">
                  <p:embed/>
                </p:oleObj>
              </mc:Choice>
              <mc:Fallback>
                <p:oleObj name="Equation" r:id="rId7" imgW="90144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743575"/>
                        <a:ext cx="203676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4572000" y="5189538"/>
          <a:ext cx="2154238" cy="108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9" imgW="952200" imgH="482400" progId="Equation.3">
                  <p:embed/>
                </p:oleObj>
              </mc:Choice>
              <mc:Fallback>
                <p:oleObj name="Equation" r:id="rId9" imgW="952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189538"/>
                        <a:ext cx="2154238" cy="1087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35" name="Group 7"/>
          <p:cNvGrpSpPr>
            <a:grpSpLocks/>
          </p:cNvGrpSpPr>
          <p:nvPr/>
        </p:nvGrpSpPr>
        <p:grpSpPr bwMode="auto">
          <a:xfrm>
            <a:off x="1870075" y="3429000"/>
            <a:ext cx="2625725" cy="1066800"/>
            <a:chOff x="1178" y="2160"/>
            <a:chExt cx="1654" cy="672"/>
          </a:xfrm>
        </p:grpSpPr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>
              <a:off x="2112" y="2160"/>
              <a:ext cx="192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37" name="Text Box 9"/>
            <p:cNvSpPr txBox="1">
              <a:spLocks noChangeArrowheads="1"/>
            </p:cNvSpPr>
            <p:nvPr/>
          </p:nvSpPr>
          <p:spPr bwMode="auto">
            <a:xfrm>
              <a:off x="1178" y="2544"/>
              <a:ext cx="165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FF3300"/>
                  </a:solidFill>
                </a:rPr>
                <a:t>harmonic amplitude</a:t>
              </a:r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4987925" y="3429000"/>
            <a:ext cx="1612900" cy="1066800"/>
            <a:chOff x="3142" y="2160"/>
            <a:chExt cx="1016" cy="672"/>
          </a:xfrm>
        </p:grpSpPr>
        <p:sp>
          <p:nvSpPr>
            <p:cNvPr id="22539" name="Line 11"/>
            <p:cNvSpPr>
              <a:spLocks noChangeShapeType="1"/>
            </p:cNvSpPr>
            <p:nvPr/>
          </p:nvSpPr>
          <p:spPr bwMode="auto">
            <a:xfrm>
              <a:off x="3600" y="2160"/>
              <a:ext cx="192" cy="336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3142" y="2544"/>
              <a:ext cx="10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solidFill>
                    <a:srgbClr val="FF3300"/>
                  </a:solidFill>
                </a:rPr>
                <a:t>phase angle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511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6600" dirty="0"/>
              <a:t>Fourier Series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b="1" dirty="0">
                <a:solidFill>
                  <a:schemeClr val="tx1"/>
                </a:solidFill>
              </a:rPr>
              <a:t>Complex Form of the Fourier Series</a:t>
            </a:r>
            <a:endParaRPr lang="en-US" altLang="zh-TW" dirty="0"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252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 dirty="0"/>
              <a:t>Complex Exponentials</a:t>
            </a:r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1247775" y="2590800"/>
          <a:ext cx="45434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1714320" imgH="241200" progId="Equation.3">
                  <p:embed/>
                </p:oleObj>
              </mc:Choice>
              <mc:Fallback>
                <p:oleObj name="Equation" r:id="rId3" imgW="1714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7775" y="2590800"/>
                        <a:ext cx="45434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1143000" y="4267200"/>
          <a:ext cx="3748088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1688760" imgH="393480" progId="Equation.3">
                  <p:embed/>
                </p:oleObj>
              </mc:Choice>
              <mc:Fallback>
                <p:oleObj name="Equation" r:id="rId5" imgW="1688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267200"/>
                        <a:ext cx="3748088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1076325" y="3276600"/>
          <a:ext cx="46783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7" imgW="1765080" imgH="241200" progId="Equation.3">
                  <p:embed/>
                </p:oleObj>
              </mc:Choice>
              <mc:Fallback>
                <p:oleObj name="Equation" r:id="rId7" imgW="1765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325" y="3276600"/>
                        <a:ext cx="46783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1179513" y="5324475"/>
          <a:ext cx="66516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9" imgW="2997000" imgH="419040" progId="Equation.3">
                  <p:embed/>
                </p:oleObj>
              </mc:Choice>
              <mc:Fallback>
                <p:oleObj name="Equation" r:id="rId9" imgW="2997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513" y="5324475"/>
                        <a:ext cx="66516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66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Complex Form of the Fourier Series</a:t>
            </a:r>
          </a:p>
        </p:txBody>
      </p:sp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914400" y="2438400"/>
          <a:ext cx="4503738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3" imgW="2552400" imgH="431640" progId="Equation.3">
                  <p:embed/>
                </p:oleObj>
              </mc:Choice>
              <mc:Fallback>
                <p:oleObj name="Equation" r:id="rId3" imgW="2552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438400"/>
                        <a:ext cx="4503738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1447800" y="3200400"/>
          <a:ext cx="5668963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5" imgW="3213000" imgH="431640" progId="Equation.3">
                  <p:embed/>
                </p:oleObj>
              </mc:Choice>
              <mc:Fallback>
                <p:oleObj name="Equation" r:id="rId5" imgW="3213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0400"/>
                        <a:ext cx="5668963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1447800" y="4038600"/>
          <a:ext cx="526732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7" imgW="2984400" imgH="431640" progId="Equation.3">
                  <p:embed/>
                </p:oleObj>
              </mc:Choice>
              <mc:Fallback>
                <p:oleObj name="Equation" r:id="rId7" imgW="2984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5267325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3" name="Object 13"/>
          <p:cNvGraphicFramePr>
            <a:graphicFrameLocks noChangeAspect="1"/>
          </p:cNvGraphicFramePr>
          <p:nvPr/>
        </p:nvGraphicFramePr>
        <p:xfrm>
          <a:off x="1457325" y="4878388"/>
          <a:ext cx="311467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9" imgW="1765080" imgH="431640" progId="Equation.3">
                  <p:embed/>
                </p:oleObj>
              </mc:Choice>
              <mc:Fallback>
                <p:oleObj name="Equation" r:id="rId9" imgW="1765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325" y="4878388"/>
                        <a:ext cx="311467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6835775" y="4495800"/>
          <a:ext cx="1927225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11" imgW="1091880" imgH="1206360" progId="Equation.3">
                  <p:embed/>
                </p:oleObj>
              </mc:Choice>
              <mc:Fallback>
                <p:oleObj name="Equation" r:id="rId11" imgW="1091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4495800"/>
                        <a:ext cx="1927225" cy="21256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558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Complex Form of the Fourier Series</a:t>
            </a:r>
          </a:p>
        </p:txBody>
      </p:sp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893763" y="2438400"/>
          <a:ext cx="44894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2057400" imgH="431640" progId="Equation.3">
                  <p:embed/>
                </p:oleObj>
              </mc:Choice>
              <mc:Fallback>
                <p:oleObj name="Equation" r:id="rId3" imgW="2057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763" y="2438400"/>
                        <a:ext cx="448945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1606550" y="3505200"/>
          <a:ext cx="38798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1777680" imgH="431640" progId="Equation.3">
                  <p:embed/>
                </p:oleObj>
              </mc:Choice>
              <mc:Fallback>
                <p:oleObj name="Equation" r:id="rId5" imgW="1777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3505200"/>
                        <a:ext cx="387985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1619250" y="4697413"/>
          <a:ext cx="1744663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7" imgW="799920" imgH="431640" progId="Equation.3">
                  <p:embed/>
                </p:oleObj>
              </mc:Choice>
              <mc:Fallback>
                <p:oleObj name="Equation" r:id="rId7" imgW="79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697413"/>
                        <a:ext cx="1744663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6835775" y="4495800"/>
          <a:ext cx="1927225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9" imgW="1091880" imgH="1206360" progId="Equation.3">
                  <p:embed/>
                </p:oleObj>
              </mc:Choice>
              <mc:Fallback>
                <p:oleObj name="Equation" r:id="rId9" imgW="1091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4495800"/>
                        <a:ext cx="1927225" cy="21256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097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/>
              <a:t>Complex Form of the Fourier Series</a:t>
            </a:r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1066800" y="2438400"/>
          <a:ext cx="240823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447560" imgH="393480" progId="Equation.3">
                  <p:embed/>
                </p:oleObj>
              </mc:Choice>
              <mc:Fallback>
                <p:oleObj name="Equation" r:id="rId3" imgW="1447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438400"/>
                        <a:ext cx="2408238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031875" y="3200400"/>
          <a:ext cx="171132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1028520" imgH="393480" progId="Equation.3">
                  <p:embed/>
                </p:oleObj>
              </mc:Choice>
              <mc:Fallback>
                <p:oleObj name="Equation" r:id="rId5" imgW="1028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3200400"/>
                        <a:ext cx="1711325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1295400" y="3886200"/>
          <a:ext cx="49657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2984400" imgH="393480" progId="Equation.3">
                  <p:embed/>
                </p:oleObj>
              </mc:Choice>
              <mc:Fallback>
                <p:oleObj name="Equation" r:id="rId7" imgW="2984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86200"/>
                        <a:ext cx="49657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1303338" y="4572000"/>
          <a:ext cx="3802062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9" imgW="2286000" imgH="393480" progId="Equation.3">
                  <p:embed/>
                </p:oleObj>
              </mc:Choice>
              <mc:Fallback>
                <p:oleObj name="Equation" r:id="rId9" imgW="22860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338" y="4572000"/>
                        <a:ext cx="3802062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1308100" y="5257800"/>
          <a:ext cx="21971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1" imgW="1320480" imgH="393480" progId="Equation.3">
                  <p:embed/>
                </p:oleObj>
              </mc:Choice>
              <mc:Fallback>
                <p:oleObj name="Equation" r:id="rId11" imgW="1320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100" y="5257800"/>
                        <a:ext cx="21971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990600" y="6019800"/>
          <a:ext cx="38862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13" imgW="2336760" imgH="393480" progId="Equation.3">
                  <p:embed/>
                </p:oleObj>
              </mc:Choice>
              <mc:Fallback>
                <p:oleObj name="Equation" r:id="rId13" imgW="2336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19800"/>
                        <a:ext cx="3886200" cy="654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15"/>
          <p:cNvGraphicFramePr>
            <a:graphicFrameLocks noChangeAspect="1"/>
          </p:cNvGraphicFramePr>
          <p:nvPr/>
        </p:nvGraphicFramePr>
        <p:xfrm>
          <a:off x="6835775" y="4495800"/>
          <a:ext cx="1927225" cy="212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5" imgW="1091880" imgH="1206360" progId="Equation.3">
                  <p:embed/>
                </p:oleObj>
              </mc:Choice>
              <mc:Fallback>
                <p:oleObj name="Equation" r:id="rId15" imgW="1091880" imgH="1206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4495800"/>
                        <a:ext cx="1927225" cy="21256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580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327</Words>
  <Application>Microsoft Office PowerPoint</Application>
  <PresentationFormat>On-screen Show (4:3)</PresentationFormat>
  <Paragraphs>135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Office Theme</vt:lpstr>
      <vt:lpstr>Microsoft 方程式編輯器 3.0</vt:lpstr>
      <vt:lpstr>Microsoft Excel 圖表</vt:lpstr>
      <vt:lpstr>MathType 4.0 Equation</vt:lpstr>
      <vt:lpstr>Harmonics</vt:lpstr>
      <vt:lpstr>Harmonics</vt:lpstr>
      <vt:lpstr>Harmonics</vt:lpstr>
      <vt:lpstr>Amplitudes and Phase Angles</vt:lpstr>
      <vt:lpstr>Fourier Series</vt:lpstr>
      <vt:lpstr>Complex Exponentials</vt:lpstr>
      <vt:lpstr>Complex Form of the Fourier Series</vt:lpstr>
      <vt:lpstr>Complex Form of the Fourier Series</vt:lpstr>
      <vt:lpstr>Complex Form of the Fourier Series</vt:lpstr>
      <vt:lpstr>Complex Form of the Fourier Series</vt:lpstr>
      <vt:lpstr>Complex Frequency Spectra</vt:lpstr>
      <vt:lpstr>Example</vt:lpstr>
      <vt:lpstr>Example</vt:lpstr>
      <vt:lpstr>Example</vt:lpstr>
      <vt:lpstr>Example</vt:lpstr>
      <vt:lpstr>Fourier Series</vt:lpstr>
      <vt:lpstr>Dirac Delta Function</vt:lpstr>
      <vt:lpstr>Property</vt:lpstr>
      <vt:lpstr>Impulse Train</vt:lpstr>
      <vt:lpstr>Fourier Series of the Impulse Train</vt:lpstr>
      <vt:lpstr>Complex Form Fourier Series of the Impulse Train</vt:lpstr>
      <vt:lpstr>Fourier Series</vt:lpstr>
      <vt:lpstr>Waveform Symmetry</vt:lpstr>
      <vt:lpstr>Decomposition</vt:lpstr>
      <vt:lpstr>Example</vt:lpstr>
      <vt:lpstr>Half-Wave Symmetry</vt:lpstr>
      <vt:lpstr>Quarter-Wave Symmetry</vt:lpstr>
      <vt:lpstr>Hidden Symmetry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Harmonics</dc:title>
  <dc:creator>sabah</dc:creator>
  <cp:lastModifiedBy>s</cp:lastModifiedBy>
  <cp:revision>2</cp:revision>
  <dcterms:created xsi:type="dcterms:W3CDTF">2006-08-16T00:00:00Z</dcterms:created>
  <dcterms:modified xsi:type="dcterms:W3CDTF">2018-11-21T21:59:29Z</dcterms:modified>
</cp:coreProperties>
</file>