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Relationship Id="rId5" Type="http://schemas.openxmlformats.org/officeDocument/2006/relationships/image" Target="../media/image40.wmf"/><Relationship Id="rId4" Type="http://schemas.openxmlformats.org/officeDocument/2006/relationships/image" Target="../media/image39.w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48.wmf"/><Relationship Id="rId3" Type="http://schemas.openxmlformats.org/officeDocument/2006/relationships/image" Target="../media/image43.wmf"/><Relationship Id="rId7" Type="http://schemas.openxmlformats.org/officeDocument/2006/relationships/image" Target="../media/image47.wmf"/><Relationship Id="rId12" Type="http://schemas.openxmlformats.org/officeDocument/2006/relationships/image" Target="../media/image52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Relationship Id="rId6" Type="http://schemas.openxmlformats.org/officeDocument/2006/relationships/image" Target="../media/image46.wmf"/><Relationship Id="rId11" Type="http://schemas.openxmlformats.org/officeDocument/2006/relationships/image" Target="../media/image51.wmf"/><Relationship Id="rId5" Type="http://schemas.openxmlformats.org/officeDocument/2006/relationships/image" Target="../media/image45.wmf"/><Relationship Id="rId10" Type="http://schemas.openxmlformats.org/officeDocument/2006/relationships/image" Target="../media/image50.wmf"/><Relationship Id="rId4" Type="http://schemas.openxmlformats.org/officeDocument/2006/relationships/image" Target="../media/image44.wmf"/><Relationship Id="rId9" Type="http://schemas.openxmlformats.org/officeDocument/2006/relationships/image" Target="../media/image49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5.emf"/><Relationship Id="rId2" Type="http://schemas.openxmlformats.org/officeDocument/2006/relationships/image" Target="../media/image54.wmf"/><Relationship Id="rId1" Type="http://schemas.openxmlformats.org/officeDocument/2006/relationships/image" Target="../media/image53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7.emf"/><Relationship Id="rId2" Type="http://schemas.openxmlformats.org/officeDocument/2006/relationships/image" Target="../media/image56.wmf"/><Relationship Id="rId1" Type="http://schemas.openxmlformats.org/officeDocument/2006/relationships/image" Target="../media/image53.wmf"/></Relationships>
</file>

<file path=ppt/drawings/_rels/vmlDrawing14.vml.rels><?xml version="1.0" encoding="UTF-8" standalone="yes"?>
<Relationships xmlns="http://schemas.openxmlformats.org/package/2006/relationships"><Relationship Id="rId8" Type="http://schemas.openxmlformats.org/officeDocument/2006/relationships/image" Target="../media/image63.wmf"/><Relationship Id="rId3" Type="http://schemas.openxmlformats.org/officeDocument/2006/relationships/image" Target="../media/image60.wmf"/><Relationship Id="rId7" Type="http://schemas.openxmlformats.org/officeDocument/2006/relationships/image" Target="../media/image44.wmf"/><Relationship Id="rId2" Type="http://schemas.openxmlformats.org/officeDocument/2006/relationships/image" Target="../media/image59.wmf"/><Relationship Id="rId1" Type="http://schemas.openxmlformats.org/officeDocument/2006/relationships/image" Target="../media/image58.wmf"/><Relationship Id="rId6" Type="http://schemas.openxmlformats.org/officeDocument/2006/relationships/image" Target="../media/image43.wmf"/><Relationship Id="rId5" Type="http://schemas.openxmlformats.org/officeDocument/2006/relationships/image" Target="../media/image62.wmf"/><Relationship Id="rId4" Type="http://schemas.openxmlformats.org/officeDocument/2006/relationships/image" Target="../media/image61.wmf"/><Relationship Id="rId9" Type="http://schemas.openxmlformats.org/officeDocument/2006/relationships/image" Target="../media/image64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66.wmf"/><Relationship Id="rId1" Type="http://schemas.openxmlformats.org/officeDocument/2006/relationships/image" Target="../media/image65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68.wmf"/><Relationship Id="rId1" Type="http://schemas.openxmlformats.org/officeDocument/2006/relationships/image" Target="../media/image67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69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71.wmf"/><Relationship Id="rId2" Type="http://schemas.openxmlformats.org/officeDocument/2006/relationships/image" Target="../media/image70.wmf"/><Relationship Id="rId1" Type="http://schemas.openxmlformats.org/officeDocument/2006/relationships/image" Target="../media/image69.wmf"/><Relationship Id="rId5" Type="http://schemas.openxmlformats.org/officeDocument/2006/relationships/image" Target="../media/image73.wmf"/><Relationship Id="rId4" Type="http://schemas.openxmlformats.org/officeDocument/2006/relationships/image" Target="../media/image72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76.wmf"/><Relationship Id="rId2" Type="http://schemas.openxmlformats.org/officeDocument/2006/relationships/image" Target="../media/image75.wmf"/><Relationship Id="rId1" Type="http://schemas.openxmlformats.org/officeDocument/2006/relationships/image" Target="../media/image74.wmf"/><Relationship Id="rId4" Type="http://schemas.openxmlformats.org/officeDocument/2006/relationships/image" Target="../media/image69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drawings/_rels/vmlDrawing20.vml.rels><?xml version="1.0" encoding="UTF-8" standalone="yes"?>
<Relationships xmlns="http://schemas.openxmlformats.org/package/2006/relationships"><Relationship Id="rId2" Type="http://schemas.openxmlformats.org/officeDocument/2006/relationships/image" Target="../media/image78.wmf"/><Relationship Id="rId1" Type="http://schemas.openxmlformats.org/officeDocument/2006/relationships/image" Target="../media/image77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1.wmf"/><Relationship Id="rId2" Type="http://schemas.openxmlformats.org/officeDocument/2006/relationships/image" Target="../media/image80.wmf"/><Relationship Id="rId1" Type="http://schemas.openxmlformats.org/officeDocument/2006/relationships/image" Target="../media/image79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4.wmf"/><Relationship Id="rId2" Type="http://schemas.openxmlformats.org/officeDocument/2006/relationships/image" Target="../media/image83.wmf"/><Relationship Id="rId1" Type="http://schemas.openxmlformats.org/officeDocument/2006/relationships/image" Target="../media/image82.wmf"/></Relationships>
</file>

<file path=ppt/drawings/_rels/vmlDrawing2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6.wmf"/><Relationship Id="rId1" Type="http://schemas.openxmlformats.org/officeDocument/2006/relationships/image" Target="../media/image8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4" Type="http://schemas.openxmlformats.org/officeDocument/2006/relationships/image" Target="../media/image18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5" Type="http://schemas.openxmlformats.org/officeDocument/2006/relationships/image" Target="../media/image23.wmf"/><Relationship Id="rId4" Type="http://schemas.openxmlformats.org/officeDocument/2006/relationships/image" Target="../media/image22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7" Type="http://schemas.openxmlformats.org/officeDocument/2006/relationships/image" Target="../media/image23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6" Type="http://schemas.openxmlformats.org/officeDocument/2006/relationships/image" Target="../media/image32.wmf"/><Relationship Id="rId5" Type="http://schemas.openxmlformats.org/officeDocument/2006/relationships/image" Target="../media/image31.wmf"/><Relationship Id="rId4" Type="http://schemas.openxmlformats.org/officeDocument/2006/relationships/image" Target="../media/image30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3" Type="http://schemas.openxmlformats.org/officeDocument/2006/relationships/image" Target="../media/image23.wmf"/><Relationship Id="rId7" Type="http://schemas.openxmlformats.org/officeDocument/2006/relationships/image" Target="../media/image38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6" Type="http://schemas.openxmlformats.org/officeDocument/2006/relationships/image" Target="../media/image37.wmf"/><Relationship Id="rId5" Type="http://schemas.openxmlformats.org/officeDocument/2006/relationships/image" Target="../media/image36.wmf"/><Relationship Id="rId4" Type="http://schemas.openxmlformats.org/officeDocument/2006/relationships/image" Target="../media/image35.wmf"/><Relationship Id="rId9" Type="http://schemas.openxmlformats.org/officeDocument/2006/relationships/image" Target="../media/image4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13" Type="http://schemas.openxmlformats.org/officeDocument/2006/relationships/oleObject" Target="../embeddings/oleObject41.bin"/><Relationship Id="rId18" Type="http://schemas.openxmlformats.org/officeDocument/2006/relationships/image" Target="../media/image39.wmf"/><Relationship Id="rId3" Type="http://schemas.openxmlformats.org/officeDocument/2006/relationships/oleObject" Target="../embeddings/oleObject36.bin"/><Relationship Id="rId7" Type="http://schemas.openxmlformats.org/officeDocument/2006/relationships/oleObject" Target="../embeddings/oleObject38.bin"/><Relationship Id="rId12" Type="http://schemas.openxmlformats.org/officeDocument/2006/relationships/image" Target="../media/image36.wmf"/><Relationship Id="rId17" Type="http://schemas.openxmlformats.org/officeDocument/2006/relationships/oleObject" Target="../embeddings/oleObject43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8.wmf"/><Relationship Id="rId20" Type="http://schemas.openxmlformats.org/officeDocument/2006/relationships/image" Target="../media/image40.wmf"/><Relationship Id="rId1" Type="http://schemas.openxmlformats.org/officeDocument/2006/relationships/vmlDrawing" Target="../drawings/vmlDrawing9.vml"/><Relationship Id="rId6" Type="http://schemas.openxmlformats.org/officeDocument/2006/relationships/image" Target="../media/image34.wmf"/><Relationship Id="rId11" Type="http://schemas.openxmlformats.org/officeDocument/2006/relationships/oleObject" Target="../embeddings/oleObject40.bin"/><Relationship Id="rId5" Type="http://schemas.openxmlformats.org/officeDocument/2006/relationships/oleObject" Target="../embeddings/oleObject37.bin"/><Relationship Id="rId15" Type="http://schemas.openxmlformats.org/officeDocument/2006/relationships/oleObject" Target="../embeddings/oleObject42.bin"/><Relationship Id="rId10" Type="http://schemas.openxmlformats.org/officeDocument/2006/relationships/image" Target="../media/image35.wmf"/><Relationship Id="rId19" Type="http://schemas.openxmlformats.org/officeDocument/2006/relationships/oleObject" Target="../embeddings/oleObject44.bin"/><Relationship Id="rId4" Type="http://schemas.openxmlformats.org/officeDocument/2006/relationships/image" Target="../media/image33.wmf"/><Relationship Id="rId9" Type="http://schemas.openxmlformats.org/officeDocument/2006/relationships/oleObject" Target="../embeddings/oleObject39.bin"/><Relationship Id="rId14" Type="http://schemas.openxmlformats.org/officeDocument/2006/relationships/image" Target="../media/image37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3" Type="http://schemas.openxmlformats.org/officeDocument/2006/relationships/oleObject" Target="../embeddings/oleObject45.bin"/><Relationship Id="rId7" Type="http://schemas.openxmlformats.org/officeDocument/2006/relationships/oleObject" Target="../embeddings/oleObject47.bin"/><Relationship Id="rId12" Type="http://schemas.openxmlformats.org/officeDocument/2006/relationships/image" Target="../media/image4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7.wmf"/><Relationship Id="rId11" Type="http://schemas.openxmlformats.org/officeDocument/2006/relationships/oleObject" Target="../embeddings/oleObject49.bin"/><Relationship Id="rId5" Type="http://schemas.openxmlformats.org/officeDocument/2006/relationships/oleObject" Target="../embeddings/oleObject46.bin"/><Relationship Id="rId10" Type="http://schemas.openxmlformats.org/officeDocument/2006/relationships/image" Target="../media/image39.wmf"/><Relationship Id="rId4" Type="http://schemas.openxmlformats.org/officeDocument/2006/relationships/image" Target="../media/image36.wmf"/><Relationship Id="rId9" Type="http://schemas.openxmlformats.org/officeDocument/2006/relationships/oleObject" Target="../embeddings/oleObject48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wmf"/><Relationship Id="rId13" Type="http://schemas.openxmlformats.org/officeDocument/2006/relationships/oleObject" Target="../embeddings/oleObject55.bin"/><Relationship Id="rId18" Type="http://schemas.openxmlformats.org/officeDocument/2006/relationships/image" Target="../media/image48.wmf"/><Relationship Id="rId26" Type="http://schemas.openxmlformats.org/officeDocument/2006/relationships/image" Target="../media/image52.wmf"/><Relationship Id="rId3" Type="http://schemas.openxmlformats.org/officeDocument/2006/relationships/oleObject" Target="../embeddings/oleObject50.bin"/><Relationship Id="rId21" Type="http://schemas.openxmlformats.org/officeDocument/2006/relationships/oleObject" Target="../embeddings/oleObject59.bin"/><Relationship Id="rId7" Type="http://schemas.openxmlformats.org/officeDocument/2006/relationships/oleObject" Target="../embeddings/oleObject52.bin"/><Relationship Id="rId12" Type="http://schemas.openxmlformats.org/officeDocument/2006/relationships/image" Target="../media/image45.wmf"/><Relationship Id="rId17" Type="http://schemas.openxmlformats.org/officeDocument/2006/relationships/oleObject" Target="../embeddings/oleObject57.bin"/><Relationship Id="rId25" Type="http://schemas.openxmlformats.org/officeDocument/2006/relationships/oleObject" Target="../embeddings/oleObject61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7.wmf"/><Relationship Id="rId20" Type="http://schemas.openxmlformats.org/officeDocument/2006/relationships/image" Target="../media/image49.wmf"/><Relationship Id="rId1" Type="http://schemas.openxmlformats.org/officeDocument/2006/relationships/vmlDrawing" Target="../drawings/vmlDrawing11.vml"/><Relationship Id="rId6" Type="http://schemas.openxmlformats.org/officeDocument/2006/relationships/image" Target="../media/image42.wmf"/><Relationship Id="rId11" Type="http://schemas.openxmlformats.org/officeDocument/2006/relationships/oleObject" Target="../embeddings/oleObject54.bin"/><Relationship Id="rId24" Type="http://schemas.openxmlformats.org/officeDocument/2006/relationships/image" Target="../media/image51.wmf"/><Relationship Id="rId5" Type="http://schemas.openxmlformats.org/officeDocument/2006/relationships/oleObject" Target="../embeddings/oleObject51.bin"/><Relationship Id="rId15" Type="http://schemas.openxmlformats.org/officeDocument/2006/relationships/oleObject" Target="../embeddings/oleObject56.bin"/><Relationship Id="rId23" Type="http://schemas.openxmlformats.org/officeDocument/2006/relationships/oleObject" Target="../embeddings/oleObject60.bin"/><Relationship Id="rId10" Type="http://schemas.openxmlformats.org/officeDocument/2006/relationships/image" Target="../media/image44.wmf"/><Relationship Id="rId19" Type="http://schemas.openxmlformats.org/officeDocument/2006/relationships/oleObject" Target="../embeddings/oleObject58.bin"/><Relationship Id="rId4" Type="http://schemas.openxmlformats.org/officeDocument/2006/relationships/image" Target="../media/image41.wmf"/><Relationship Id="rId9" Type="http://schemas.openxmlformats.org/officeDocument/2006/relationships/oleObject" Target="../embeddings/oleObject53.bin"/><Relationship Id="rId14" Type="http://schemas.openxmlformats.org/officeDocument/2006/relationships/image" Target="../media/image46.wmf"/><Relationship Id="rId22" Type="http://schemas.openxmlformats.org/officeDocument/2006/relationships/image" Target="../media/image50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5.emf"/><Relationship Id="rId3" Type="http://schemas.openxmlformats.org/officeDocument/2006/relationships/oleObject" Target="../embeddings/oleObject62.bin"/><Relationship Id="rId7" Type="http://schemas.openxmlformats.org/officeDocument/2006/relationships/oleObject" Target="../embeddings/oleObject6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54.wmf"/><Relationship Id="rId5" Type="http://schemas.openxmlformats.org/officeDocument/2006/relationships/oleObject" Target="../embeddings/oleObject63.bin"/><Relationship Id="rId4" Type="http://schemas.openxmlformats.org/officeDocument/2006/relationships/image" Target="../media/image53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.emf"/><Relationship Id="rId3" Type="http://schemas.openxmlformats.org/officeDocument/2006/relationships/oleObject" Target="../embeddings/oleObject65.bin"/><Relationship Id="rId7" Type="http://schemas.openxmlformats.org/officeDocument/2006/relationships/oleObject" Target="../embeddings/oleObject6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56.wmf"/><Relationship Id="rId5" Type="http://schemas.openxmlformats.org/officeDocument/2006/relationships/oleObject" Target="../embeddings/oleObject66.bin"/><Relationship Id="rId4" Type="http://schemas.openxmlformats.org/officeDocument/2006/relationships/image" Target="../media/image53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wmf"/><Relationship Id="rId13" Type="http://schemas.openxmlformats.org/officeDocument/2006/relationships/oleObject" Target="../embeddings/oleObject73.bin"/><Relationship Id="rId18" Type="http://schemas.openxmlformats.org/officeDocument/2006/relationships/image" Target="../media/image63.wmf"/><Relationship Id="rId3" Type="http://schemas.openxmlformats.org/officeDocument/2006/relationships/oleObject" Target="../embeddings/oleObject68.bin"/><Relationship Id="rId7" Type="http://schemas.openxmlformats.org/officeDocument/2006/relationships/oleObject" Target="../embeddings/oleObject70.bin"/><Relationship Id="rId12" Type="http://schemas.openxmlformats.org/officeDocument/2006/relationships/image" Target="../media/image62.wmf"/><Relationship Id="rId17" Type="http://schemas.openxmlformats.org/officeDocument/2006/relationships/oleObject" Target="../embeddings/oleObject75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4.wmf"/><Relationship Id="rId20" Type="http://schemas.openxmlformats.org/officeDocument/2006/relationships/image" Target="../media/image64.wmf"/><Relationship Id="rId1" Type="http://schemas.openxmlformats.org/officeDocument/2006/relationships/vmlDrawing" Target="../drawings/vmlDrawing14.vml"/><Relationship Id="rId6" Type="http://schemas.openxmlformats.org/officeDocument/2006/relationships/image" Target="../media/image59.wmf"/><Relationship Id="rId11" Type="http://schemas.openxmlformats.org/officeDocument/2006/relationships/oleObject" Target="../embeddings/oleObject72.bin"/><Relationship Id="rId5" Type="http://schemas.openxmlformats.org/officeDocument/2006/relationships/oleObject" Target="../embeddings/oleObject69.bin"/><Relationship Id="rId15" Type="http://schemas.openxmlformats.org/officeDocument/2006/relationships/oleObject" Target="../embeddings/oleObject74.bin"/><Relationship Id="rId10" Type="http://schemas.openxmlformats.org/officeDocument/2006/relationships/image" Target="../media/image61.wmf"/><Relationship Id="rId19" Type="http://schemas.openxmlformats.org/officeDocument/2006/relationships/oleObject" Target="../embeddings/oleObject76.bin"/><Relationship Id="rId4" Type="http://schemas.openxmlformats.org/officeDocument/2006/relationships/image" Target="../media/image58.wmf"/><Relationship Id="rId9" Type="http://schemas.openxmlformats.org/officeDocument/2006/relationships/oleObject" Target="../embeddings/oleObject71.bin"/><Relationship Id="rId14" Type="http://schemas.openxmlformats.org/officeDocument/2006/relationships/image" Target="../media/image43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66.wmf"/><Relationship Id="rId5" Type="http://schemas.openxmlformats.org/officeDocument/2006/relationships/oleObject" Target="../embeddings/oleObject78.bin"/><Relationship Id="rId4" Type="http://schemas.openxmlformats.org/officeDocument/2006/relationships/image" Target="../media/image65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68.wmf"/><Relationship Id="rId5" Type="http://schemas.openxmlformats.org/officeDocument/2006/relationships/oleObject" Target="../embeddings/oleObject80.bin"/><Relationship Id="rId4" Type="http://schemas.openxmlformats.org/officeDocument/2006/relationships/image" Target="../media/image67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4" Type="http://schemas.openxmlformats.org/officeDocument/2006/relationships/image" Target="../media/image69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4.bin"/><Relationship Id="rId10" Type="http://schemas.openxmlformats.org/officeDocument/2006/relationships/image" Target="../media/image6.wmf"/><Relationship Id="rId4" Type="http://schemas.openxmlformats.org/officeDocument/2006/relationships/image" Target="../media/image3.wmf"/><Relationship Id="rId9" Type="http://schemas.openxmlformats.org/officeDocument/2006/relationships/oleObject" Target="../embeddings/oleObject6.bin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1.wmf"/><Relationship Id="rId3" Type="http://schemas.openxmlformats.org/officeDocument/2006/relationships/oleObject" Target="../embeddings/oleObject82.bin"/><Relationship Id="rId7" Type="http://schemas.openxmlformats.org/officeDocument/2006/relationships/oleObject" Target="../embeddings/oleObject84.bin"/><Relationship Id="rId12" Type="http://schemas.openxmlformats.org/officeDocument/2006/relationships/image" Target="../media/image7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70.wmf"/><Relationship Id="rId11" Type="http://schemas.openxmlformats.org/officeDocument/2006/relationships/oleObject" Target="../embeddings/oleObject86.bin"/><Relationship Id="rId5" Type="http://schemas.openxmlformats.org/officeDocument/2006/relationships/oleObject" Target="../embeddings/oleObject83.bin"/><Relationship Id="rId10" Type="http://schemas.openxmlformats.org/officeDocument/2006/relationships/image" Target="../media/image72.wmf"/><Relationship Id="rId4" Type="http://schemas.openxmlformats.org/officeDocument/2006/relationships/image" Target="../media/image69.wmf"/><Relationship Id="rId9" Type="http://schemas.openxmlformats.org/officeDocument/2006/relationships/oleObject" Target="../embeddings/oleObject85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6.wmf"/><Relationship Id="rId3" Type="http://schemas.openxmlformats.org/officeDocument/2006/relationships/oleObject" Target="../embeddings/oleObject87.bin"/><Relationship Id="rId7" Type="http://schemas.openxmlformats.org/officeDocument/2006/relationships/oleObject" Target="../embeddings/oleObject8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75.wmf"/><Relationship Id="rId5" Type="http://schemas.openxmlformats.org/officeDocument/2006/relationships/oleObject" Target="../embeddings/oleObject88.bin"/><Relationship Id="rId10" Type="http://schemas.openxmlformats.org/officeDocument/2006/relationships/image" Target="../media/image69.wmf"/><Relationship Id="rId4" Type="http://schemas.openxmlformats.org/officeDocument/2006/relationships/image" Target="../media/image74.wmf"/><Relationship Id="rId9" Type="http://schemas.openxmlformats.org/officeDocument/2006/relationships/oleObject" Target="../embeddings/oleObject90.bin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78.wmf"/><Relationship Id="rId5" Type="http://schemas.openxmlformats.org/officeDocument/2006/relationships/oleObject" Target="../embeddings/oleObject92.bin"/><Relationship Id="rId4" Type="http://schemas.openxmlformats.org/officeDocument/2006/relationships/image" Target="../media/image77.wmf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1.wmf"/><Relationship Id="rId3" Type="http://schemas.openxmlformats.org/officeDocument/2006/relationships/oleObject" Target="../embeddings/oleObject93.bin"/><Relationship Id="rId7" Type="http://schemas.openxmlformats.org/officeDocument/2006/relationships/oleObject" Target="../embeddings/oleObject9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80.wmf"/><Relationship Id="rId5" Type="http://schemas.openxmlformats.org/officeDocument/2006/relationships/oleObject" Target="../embeddings/oleObject94.bin"/><Relationship Id="rId4" Type="http://schemas.openxmlformats.org/officeDocument/2006/relationships/image" Target="../media/image79.wmf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4.wmf"/><Relationship Id="rId3" Type="http://schemas.openxmlformats.org/officeDocument/2006/relationships/oleObject" Target="../embeddings/oleObject96.bin"/><Relationship Id="rId7" Type="http://schemas.openxmlformats.org/officeDocument/2006/relationships/oleObject" Target="../embeddings/oleObject9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6" Type="http://schemas.openxmlformats.org/officeDocument/2006/relationships/image" Target="../media/image83.wmf"/><Relationship Id="rId5" Type="http://schemas.openxmlformats.org/officeDocument/2006/relationships/oleObject" Target="../embeddings/oleObject97.bin"/><Relationship Id="rId4" Type="http://schemas.openxmlformats.org/officeDocument/2006/relationships/image" Target="../media/image82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Relationship Id="rId6" Type="http://schemas.openxmlformats.org/officeDocument/2006/relationships/image" Target="../media/image86.wmf"/><Relationship Id="rId5" Type="http://schemas.openxmlformats.org/officeDocument/2006/relationships/oleObject" Target="../embeddings/oleObject100.bin"/><Relationship Id="rId4" Type="http://schemas.openxmlformats.org/officeDocument/2006/relationships/image" Target="../media/image85.wmf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12" Type="http://schemas.openxmlformats.org/officeDocument/2006/relationships/image" Target="../media/image1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11" Type="http://schemas.openxmlformats.org/officeDocument/2006/relationships/oleObject" Target="../embeddings/oleObject11.bin"/><Relationship Id="rId5" Type="http://schemas.openxmlformats.org/officeDocument/2006/relationships/oleObject" Target="../embeddings/oleObject8.bin"/><Relationship Id="rId10" Type="http://schemas.openxmlformats.org/officeDocument/2006/relationships/image" Target="../media/image9.wmf"/><Relationship Id="rId4" Type="http://schemas.openxmlformats.org/officeDocument/2006/relationships/image" Target="../media/image6.wmf"/><Relationship Id="rId9" Type="http://schemas.openxmlformats.org/officeDocument/2006/relationships/oleObject" Target="../embeddings/oleObject10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3.bin"/><Relationship Id="rId10" Type="http://schemas.openxmlformats.org/officeDocument/2006/relationships/image" Target="../media/image14.wmf"/><Relationship Id="rId4" Type="http://schemas.openxmlformats.org/officeDocument/2006/relationships/image" Target="../media/image11.wmf"/><Relationship Id="rId9" Type="http://schemas.openxmlformats.org/officeDocument/2006/relationships/oleObject" Target="../embeddings/oleObject15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7.bin"/><Relationship Id="rId10" Type="http://schemas.openxmlformats.org/officeDocument/2006/relationships/image" Target="../media/image18.wmf"/><Relationship Id="rId4" Type="http://schemas.openxmlformats.org/officeDocument/2006/relationships/image" Target="../media/image15.wmf"/><Relationship Id="rId9" Type="http://schemas.openxmlformats.org/officeDocument/2006/relationships/oleObject" Target="../embeddings/oleObject19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2.bin"/><Relationship Id="rId12" Type="http://schemas.openxmlformats.org/officeDocument/2006/relationships/image" Target="../media/image2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0.wmf"/><Relationship Id="rId11" Type="http://schemas.openxmlformats.org/officeDocument/2006/relationships/oleObject" Target="../embeddings/oleObject24.bin"/><Relationship Id="rId5" Type="http://schemas.openxmlformats.org/officeDocument/2006/relationships/oleObject" Target="../embeddings/oleObject21.bin"/><Relationship Id="rId10" Type="http://schemas.openxmlformats.org/officeDocument/2006/relationships/image" Target="../media/image22.wmf"/><Relationship Id="rId4" Type="http://schemas.openxmlformats.org/officeDocument/2006/relationships/image" Target="../media/image19.wmf"/><Relationship Id="rId9" Type="http://schemas.openxmlformats.org/officeDocument/2006/relationships/oleObject" Target="../embeddings/oleObject23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26.bin"/><Relationship Id="rId10" Type="http://schemas.openxmlformats.org/officeDocument/2006/relationships/image" Target="../media/image23.wmf"/><Relationship Id="rId4" Type="http://schemas.openxmlformats.org/officeDocument/2006/relationships/image" Target="../media/image24.wmf"/><Relationship Id="rId9" Type="http://schemas.openxmlformats.org/officeDocument/2006/relationships/oleObject" Target="../embeddings/oleObject28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13" Type="http://schemas.openxmlformats.org/officeDocument/2006/relationships/oleObject" Target="../embeddings/oleObject34.bin"/><Relationship Id="rId3" Type="http://schemas.openxmlformats.org/officeDocument/2006/relationships/oleObject" Target="../embeddings/oleObject29.bin"/><Relationship Id="rId7" Type="http://schemas.openxmlformats.org/officeDocument/2006/relationships/oleObject" Target="../embeddings/oleObject31.bin"/><Relationship Id="rId12" Type="http://schemas.openxmlformats.org/officeDocument/2006/relationships/image" Target="../media/image31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3.wmf"/><Relationship Id="rId1" Type="http://schemas.openxmlformats.org/officeDocument/2006/relationships/vmlDrawing" Target="../drawings/vmlDrawing8.vml"/><Relationship Id="rId6" Type="http://schemas.openxmlformats.org/officeDocument/2006/relationships/image" Target="../media/image28.wmf"/><Relationship Id="rId11" Type="http://schemas.openxmlformats.org/officeDocument/2006/relationships/oleObject" Target="../embeddings/oleObject33.bin"/><Relationship Id="rId5" Type="http://schemas.openxmlformats.org/officeDocument/2006/relationships/oleObject" Target="../embeddings/oleObject30.bin"/><Relationship Id="rId15" Type="http://schemas.openxmlformats.org/officeDocument/2006/relationships/oleObject" Target="../embeddings/oleObject35.bin"/><Relationship Id="rId10" Type="http://schemas.openxmlformats.org/officeDocument/2006/relationships/image" Target="../media/image30.wmf"/><Relationship Id="rId4" Type="http://schemas.openxmlformats.org/officeDocument/2006/relationships/image" Target="../media/image27.wmf"/><Relationship Id="rId9" Type="http://schemas.openxmlformats.org/officeDocument/2006/relationships/oleObject" Target="../embeddings/oleObject32.bin"/><Relationship Id="rId14" Type="http://schemas.openxmlformats.org/officeDocument/2006/relationships/image" Target="../media/image3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6600" dirty="0"/>
              <a:t>Harmonics</a:t>
            </a:r>
          </a:p>
        </p:txBody>
      </p:sp>
      <p:graphicFrame>
        <p:nvGraphicFramePr>
          <p:cNvPr id="19459" name="Object 3"/>
          <p:cNvGraphicFramePr>
            <a:graphicFrameLocks noChangeAspect="1"/>
          </p:cNvGraphicFramePr>
          <p:nvPr/>
        </p:nvGraphicFramePr>
        <p:xfrm>
          <a:off x="1143000" y="2438400"/>
          <a:ext cx="6934200" cy="1141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Equation" r:id="rId3" imgW="2616120" imgH="431640" progId="Equation.3">
                  <p:embed/>
                </p:oleObj>
              </mc:Choice>
              <mc:Fallback>
                <p:oleObj name="Equation" r:id="rId3" imgW="261612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2438400"/>
                        <a:ext cx="6934200" cy="1141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07763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0" name="AutoShape 4"/>
          <p:cNvSpPr>
            <a:spLocks/>
          </p:cNvSpPr>
          <p:nvPr/>
        </p:nvSpPr>
        <p:spPr bwMode="auto">
          <a:xfrm rot="5400000">
            <a:off x="2438400" y="4724400"/>
            <a:ext cx="152400" cy="457200"/>
          </a:xfrm>
          <a:prstGeom prst="rightBrace">
            <a:avLst>
              <a:gd name="adj1" fmla="val 25000"/>
              <a:gd name="adj2" fmla="val 50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/>
          <a:p>
            <a:pPr algn="ctr"/>
            <a:endParaRPr lang="en-US" altLang="zh-TW">
              <a:solidFill>
                <a:srgbClr val="FF3300"/>
              </a:solidFill>
            </a:endParaRPr>
          </a:p>
          <a:p>
            <a:pPr algn="ctr"/>
            <a:endParaRPr lang="en-US" altLang="zh-TW">
              <a:solidFill>
                <a:srgbClr val="FF3300"/>
              </a:solidFill>
            </a:endParaRPr>
          </a:p>
          <a:p>
            <a:pPr algn="ctr"/>
            <a:r>
              <a:rPr lang="en-US" altLang="zh-TW">
                <a:solidFill>
                  <a:srgbClr val="FF3300"/>
                </a:solidFill>
              </a:rPr>
              <a:t>DC Part</a:t>
            </a:r>
          </a:p>
        </p:txBody>
      </p:sp>
      <p:sp>
        <p:nvSpPr>
          <p:cNvPr id="19461" name="AutoShape 5"/>
          <p:cNvSpPr>
            <a:spLocks/>
          </p:cNvSpPr>
          <p:nvPr/>
        </p:nvSpPr>
        <p:spPr bwMode="auto">
          <a:xfrm rot="5400000">
            <a:off x="4152900" y="3848100"/>
            <a:ext cx="152400" cy="2209800"/>
          </a:xfrm>
          <a:prstGeom prst="rightBrace">
            <a:avLst>
              <a:gd name="adj1" fmla="val 120833"/>
              <a:gd name="adj2" fmla="val 50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/>
          <a:p>
            <a:pPr algn="ctr"/>
            <a:endParaRPr lang="en-US" altLang="zh-TW">
              <a:solidFill>
                <a:srgbClr val="FF3300"/>
              </a:solidFill>
            </a:endParaRPr>
          </a:p>
          <a:p>
            <a:pPr algn="ctr"/>
            <a:endParaRPr lang="en-US" altLang="zh-TW">
              <a:solidFill>
                <a:srgbClr val="FF3300"/>
              </a:solidFill>
            </a:endParaRPr>
          </a:p>
          <a:p>
            <a:pPr algn="ctr"/>
            <a:r>
              <a:rPr lang="en-US" altLang="zh-TW">
                <a:solidFill>
                  <a:srgbClr val="FF3300"/>
                </a:solidFill>
              </a:rPr>
              <a:t>Even Part</a:t>
            </a:r>
          </a:p>
        </p:txBody>
      </p:sp>
      <p:sp>
        <p:nvSpPr>
          <p:cNvPr id="19462" name="AutoShape 6"/>
          <p:cNvSpPr>
            <a:spLocks/>
          </p:cNvSpPr>
          <p:nvPr/>
        </p:nvSpPr>
        <p:spPr bwMode="auto">
          <a:xfrm rot="5400000">
            <a:off x="6743700" y="3848100"/>
            <a:ext cx="152400" cy="2209800"/>
          </a:xfrm>
          <a:prstGeom prst="rightBrace">
            <a:avLst>
              <a:gd name="adj1" fmla="val 120833"/>
              <a:gd name="adj2" fmla="val 50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/>
          <a:p>
            <a:pPr algn="ctr"/>
            <a:endParaRPr lang="en-US" altLang="zh-TW">
              <a:solidFill>
                <a:srgbClr val="FF3300"/>
              </a:solidFill>
            </a:endParaRPr>
          </a:p>
          <a:p>
            <a:pPr algn="ctr"/>
            <a:endParaRPr lang="en-US" altLang="zh-TW">
              <a:solidFill>
                <a:srgbClr val="FF3300"/>
              </a:solidFill>
            </a:endParaRPr>
          </a:p>
          <a:p>
            <a:pPr algn="ctr"/>
            <a:r>
              <a:rPr lang="en-US" altLang="zh-TW">
                <a:solidFill>
                  <a:srgbClr val="FF3300"/>
                </a:solidFill>
              </a:rPr>
              <a:t>Odd Part</a:t>
            </a:r>
          </a:p>
        </p:txBody>
      </p:sp>
      <p:sp>
        <p:nvSpPr>
          <p:cNvPr id="19463" name="AutoShape 7"/>
          <p:cNvSpPr>
            <a:spLocks/>
          </p:cNvSpPr>
          <p:nvPr/>
        </p:nvSpPr>
        <p:spPr bwMode="auto">
          <a:xfrm rot="5400000">
            <a:off x="4991100" y="3009900"/>
            <a:ext cx="304800" cy="5715000"/>
          </a:xfrm>
          <a:prstGeom prst="rightBrace">
            <a:avLst>
              <a:gd name="adj1" fmla="val 156250"/>
              <a:gd name="adj2" fmla="val 50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/>
          <a:p>
            <a:pPr algn="ctr"/>
            <a:endParaRPr lang="en-US" altLang="zh-TW">
              <a:solidFill>
                <a:srgbClr val="FF3300"/>
              </a:solidFill>
            </a:endParaRPr>
          </a:p>
          <a:p>
            <a:pPr algn="ctr"/>
            <a:endParaRPr lang="en-US" altLang="zh-TW">
              <a:solidFill>
                <a:srgbClr val="FF3300"/>
              </a:solidFill>
            </a:endParaRPr>
          </a:p>
          <a:p>
            <a:pPr algn="ctr"/>
            <a:r>
              <a:rPr lang="en-US" altLang="zh-TW" i="1">
                <a:solidFill>
                  <a:srgbClr val="FF3300"/>
                </a:solidFill>
              </a:rPr>
              <a:t>T</a:t>
            </a:r>
            <a:r>
              <a:rPr lang="en-US" altLang="zh-TW">
                <a:solidFill>
                  <a:srgbClr val="FF3300"/>
                </a:solidFill>
              </a:rPr>
              <a:t> is a period of all the above signals</a:t>
            </a:r>
          </a:p>
        </p:txBody>
      </p:sp>
      <p:graphicFrame>
        <p:nvGraphicFramePr>
          <p:cNvPr id="19464" name="Object 8"/>
          <p:cNvGraphicFramePr>
            <a:graphicFrameLocks noChangeAspect="1"/>
          </p:cNvGraphicFramePr>
          <p:nvPr/>
        </p:nvGraphicFramePr>
        <p:xfrm>
          <a:off x="1143000" y="3659188"/>
          <a:ext cx="7202488" cy="1141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Equation" r:id="rId5" imgW="2717640" imgH="431640" progId="Equation.3">
                  <p:embed/>
                </p:oleObj>
              </mc:Choice>
              <mc:Fallback>
                <p:oleObj name="Equation" r:id="rId5" imgW="271764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3659188"/>
                        <a:ext cx="7202488" cy="1141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07763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97855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6" presetID="2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 animBg="1" autoUpdateAnimBg="0"/>
      <p:bldP spid="19461" grpId="0" animBg="1" autoUpdateAnimBg="0"/>
      <p:bldP spid="19462" grpId="0" animBg="1" autoUpdateAnimBg="0"/>
      <p:bldP spid="19463" grpId="0" animBg="1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zh-TW" dirty="0"/>
              <a:t>Complex Form of the Fourier Series</a:t>
            </a:r>
          </a:p>
        </p:txBody>
      </p:sp>
      <p:graphicFrame>
        <p:nvGraphicFramePr>
          <p:cNvPr id="28677" name="Object 5"/>
          <p:cNvGraphicFramePr>
            <a:graphicFrameLocks noChangeAspect="1"/>
          </p:cNvGraphicFramePr>
          <p:nvPr/>
        </p:nvGraphicFramePr>
        <p:xfrm>
          <a:off x="990600" y="2411413"/>
          <a:ext cx="2382838" cy="941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7" name="Equation" r:id="rId3" imgW="1091880" imgH="431640" progId="Equation.3">
                  <p:embed/>
                </p:oleObj>
              </mc:Choice>
              <mc:Fallback>
                <p:oleObj name="Equation" r:id="rId3" imgW="109188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411413"/>
                        <a:ext cx="2382838" cy="941387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>
                        <a:outerShdw dist="107763" dir="2700000" algn="ctr" rotWithShape="0">
                          <a:srgbClr val="808080"/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81" name="Object 9"/>
          <p:cNvGraphicFramePr>
            <a:graphicFrameLocks noChangeAspect="1"/>
          </p:cNvGraphicFramePr>
          <p:nvPr/>
        </p:nvGraphicFramePr>
        <p:xfrm>
          <a:off x="990600" y="3486150"/>
          <a:ext cx="3241675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8" name="Equation" r:id="rId5" imgW="1485720" imgH="393480" progId="Equation.3">
                  <p:embed/>
                </p:oleObj>
              </mc:Choice>
              <mc:Fallback>
                <p:oleObj name="Equation" r:id="rId5" imgW="148572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3486150"/>
                        <a:ext cx="3241675" cy="85725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>
                        <a:outerShdw dist="107763" dir="2700000" algn="ctr" rotWithShape="0">
                          <a:srgbClr val="808080"/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85" name="Object 13"/>
          <p:cNvGraphicFramePr>
            <a:graphicFrameLocks noChangeAspect="1"/>
          </p:cNvGraphicFramePr>
          <p:nvPr/>
        </p:nvGraphicFramePr>
        <p:xfrm>
          <a:off x="6629400" y="2362200"/>
          <a:ext cx="1927225" cy="2125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9" name="Equation" r:id="rId7" imgW="1091880" imgH="1206360" progId="Equation.3">
                  <p:embed/>
                </p:oleObj>
              </mc:Choice>
              <mc:Fallback>
                <p:oleObj name="Equation" r:id="rId7" imgW="1091880" imgH="1206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9400" y="2362200"/>
                        <a:ext cx="1927225" cy="2125663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>
                        <a:outerShdw dist="107763" dir="2700000" algn="ctr" rotWithShape="0">
                          <a:srgbClr val="808080"/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87" name="Text Box 15"/>
          <p:cNvSpPr txBox="1">
            <a:spLocks noChangeArrowheads="1"/>
          </p:cNvSpPr>
          <p:nvPr/>
        </p:nvSpPr>
        <p:spPr bwMode="auto">
          <a:xfrm>
            <a:off x="762000" y="4678363"/>
            <a:ext cx="22367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3200"/>
              <a:t>If </a:t>
            </a:r>
            <a:r>
              <a:rPr lang="en-US" altLang="zh-TW" sz="3200" i="1"/>
              <a:t>f</a:t>
            </a:r>
            <a:r>
              <a:rPr lang="en-US" altLang="zh-TW" sz="3200"/>
              <a:t>(</a:t>
            </a:r>
            <a:r>
              <a:rPr lang="en-US" altLang="zh-TW" sz="3200" i="1"/>
              <a:t>t</a:t>
            </a:r>
            <a:r>
              <a:rPr lang="en-US" altLang="zh-TW" sz="3200"/>
              <a:t>) is real,</a:t>
            </a:r>
          </a:p>
        </p:txBody>
      </p:sp>
      <p:sp>
        <p:nvSpPr>
          <p:cNvPr id="28688" name="AutoShape 16"/>
          <p:cNvSpPr>
            <a:spLocks noChangeArrowheads="1"/>
          </p:cNvSpPr>
          <p:nvPr/>
        </p:nvSpPr>
        <p:spPr bwMode="auto">
          <a:xfrm>
            <a:off x="811213" y="5486400"/>
            <a:ext cx="609600" cy="381000"/>
          </a:xfrm>
          <a:prstGeom prst="rightArrow">
            <a:avLst>
              <a:gd name="adj1" fmla="val 50000"/>
              <a:gd name="adj2" fmla="val 400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8689" name="Object 17"/>
          <p:cNvGraphicFramePr>
            <a:graphicFrameLocks noChangeAspect="1"/>
          </p:cNvGraphicFramePr>
          <p:nvPr/>
        </p:nvGraphicFramePr>
        <p:xfrm>
          <a:off x="1649413" y="5316538"/>
          <a:ext cx="1447800" cy="703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0" name="Equation" r:id="rId9" imgW="495000" imgH="241200" progId="Equation.3">
                  <p:embed/>
                </p:oleObj>
              </mc:Choice>
              <mc:Fallback>
                <p:oleObj name="Equation" r:id="rId9" imgW="49500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9413" y="5316538"/>
                        <a:ext cx="1447800" cy="703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07763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90" name="Object 18"/>
          <p:cNvGraphicFramePr>
            <a:graphicFrameLocks noChangeAspect="1"/>
          </p:cNvGraphicFramePr>
          <p:nvPr/>
        </p:nvGraphicFramePr>
        <p:xfrm>
          <a:off x="3889375" y="4572000"/>
          <a:ext cx="3502025" cy="40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1" name="Equation" r:id="rId11" imgW="2082600" imgH="241200" progId="Equation.3">
                  <p:embed/>
                </p:oleObj>
              </mc:Choice>
              <mc:Fallback>
                <p:oleObj name="Equation" r:id="rId11" imgW="208260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9375" y="4572000"/>
                        <a:ext cx="3502025" cy="404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07763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91" name="Object 19"/>
          <p:cNvGraphicFramePr>
            <a:graphicFrameLocks noChangeAspect="1"/>
          </p:cNvGraphicFramePr>
          <p:nvPr/>
        </p:nvGraphicFramePr>
        <p:xfrm>
          <a:off x="3810000" y="5105400"/>
          <a:ext cx="2414588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2" name="Equation" r:id="rId13" imgW="1434960" imgH="393480" progId="Equation.3">
                  <p:embed/>
                </p:oleObj>
              </mc:Choice>
              <mc:Fallback>
                <p:oleObj name="Equation" r:id="rId13" imgW="14349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5105400"/>
                        <a:ext cx="2414588" cy="66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07763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92" name="Object 20"/>
          <p:cNvGraphicFramePr>
            <a:graphicFrameLocks noChangeAspect="1"/>
          </p:cNvGraphicFramePr>
          <p:nvPr/>
        </p:nvGraphicFramePr>
        <p:xfrm>
          <a:off x="3886200" y="5819775"/>
          <a:ext cx="1795463" cy="809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3" name="Equation" r:id="rId15" imgW="1066680" imgH="482400" progId="Equation.3">
                  <p:embed/>
                </p:oleObj>
              </mc:Choice>
              <mc:Fallback>
                <p:oleObj name="Equation" r:id="rId15" imgW="106668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5819775"/>
                        <a:ext cx="1795463" cy="809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07763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93" name="Object 21"/>
          <p:cNvGraphicFramePr>
            <a:graphicFrameLocks noChangeAspect="1"/>
          </p:cNvGraphicFramePr>
          <p:nvPr/>
        </p:nvGraphicFramePr>
        <p:xfrm>
          <a:off x="6692900" y="5526088"/>
          <a:ext cx="1689100" cy="341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4" name="Equation" r:id="rId17" imgW="1002960" imgH="203040" progId="Equation.3">
                  <p:embed/>
                </p:oleObj>
              </mc:Choice>
              <mc:Fallback>
                <p:oleObj name="Equation" r:id="rId17" imgW="100296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92900" y="5526088"/>
                        <a:ext cx="1689100" cy="341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07763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94" name="Object 22"/>
          <p:cNvGraphicFramePr>
            <a:graphicFrameLocks noChangeAspect="1"/>
          </p:cNvGraphicFramePr>
          <p:nvPr/>
        </p:nvGraphicFramePr>
        <p:xfrm>
          <a:off x="7038975" y="5969000"/>
          <a:ext cx="962025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5" name="Equation" r:id="rId19" imgW="571320" imgH="393480" progId="Equation.3">
                  <p:embed/>
                </p:oleObj>
              </mc:Choice>
              <mc:Fallback>
                <p:oleObj name="Equation" r:id="rId19" imgW="57132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38975" y="5969000"/>
                        <a:ext cx="962025" cy="66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07763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78616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8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8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8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8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8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8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6" presetID="9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28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28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5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8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8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87" grpId="0" autoUpdateAnimBg="0"/>
      <p:bldP spid="2868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zh-TW" sz="4400" dirty="0"/>
              <a:t>Complex Frequency Spectra</a:t>
            </a:r>
          </a:p>
        </p:txBody>
      </p:sp>
      <p:grpSp>
        <p:nvGrpSpPr>
          <p:cNvPr id="29712" name="Group 16"/>
          <p:cNvGrpSpPr>
            <a:grpSpLocks/>
          </p:cNvGrpSpPr>
          <p:nvPr/>
        </p:nvGrpSpPr>
        <p:grpSpPr bwMode="auto">
          <a:xfrm>
            <a:off x="990600" y="2438400"/>
            <a:ext cx="7480300" cy="1879600"/>
            <a:chOff x="624" y="1536"/>
            <a:chExt cx="4712" cy="1184"/>
          </a:xfrm>
        </p:grpSpPr>
        <p:graphicFrame>
          <p:nvGraphicFramePr>
            <p:cNvPr id="29707" name="Object 11"/>
            <p:cNvGraphicFramePr>
              <a:graphicFrameLocks noChangeAspect="1"/>
            </p:cNvGraphicFramePr>
            <p:nvPr/>
          </p:nvGraphicFramePr>
          <p:xfrm>
            <a:off x="624" y="1536"/>
            <a:ext cx="2206" cy="25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47" name="Equation" r:id="rId3" imgW="2082600" imgH="241200" progId="Equation.3">
                    <p:embed/>
                  </p:oleObj>
                </mc:Choice>
                <mc:Fallback>
                  <p:oleObj name="Equation" r:id="rId3" imgW="2082600" imgH="241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24" y="1536"/>
                          <a:ext cx="2206" cy="25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99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107763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9708" name="Object 12"/>
            <p:cNvGraphicFramePr>
              <a:graphicFrameLocks noChangeAspect="1"/>
            </p:cNvGraphicFramePr>
            <p:nvPr/>
          </p:nvGraphicFramePr>
          <p:xfrm>
            <a:off x="624" y="1824"/>
            <a:ext cx="1521" cy="41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48" name="Equation" r:id="rId5" imgW="1434960" imgH="393480" progId="Equation.3">
                    <p:embed/>
                  </p:oleObj>
                </mc:Choice>
                <mc:Fallback>
                  <p:oleObj name="Equation" r:id="rId5" imgW="1434960" imgH="393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24" y="1824"/>
                          <a:ext cx="1521" cy="41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99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107763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9709" name="Object 13"/>
            <p:cNvGraphicFramePr>
              <a:graphicFrameLocks noChangeAspect="1"/>
            </p:cNvGraphicFramePr>
            <p:nvPr/>
          </p:nvGraphicFramePr>
          <p:xfrm>
            <a:off x="2976" y="1584"/>
            <a:ext cx="1131" cy="51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49" name="Equation" r:id="rId7" imgW="1066680" imgH="482400" progId="Equation.3">
                    <p:embed/>
                  </p:oleObj>
                </mc:Choice>
                <mc:Fallback>
                  <p:oleObj name="Equation" r:id="rId7" imgW="1066680" imgH="4824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76" y="1584"/>
                          <a:ext cx="1131" cy="51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99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107763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9710" name="Object 14"/>
            <p:cNvGraphicFramePr>
              <a:graphicFrameLocks noChangeAspect="1"/>
            </p:cNvGraphicFramePr>
            <p:nvPr/>
          </p:nvGraphicFramePr>
          <p:xfrm>
            <a:off x="4272" y="1728"/>
            <a:ext cx="1064" cy="21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50" name="Equation" r:id="rId9" imgW="1002960" imgH="203040" progId="Equation.3">
                    <p:embed/>
                  </p:oleObj>
                </mc:Choice>
                <mc:Fallback>
                  <p:oleObj name="Equation" r:id="rId9" imgW="100296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72" y="1728"/>
                          <a:ext cx="1064" cy="21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99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107763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9711" name="Object 15"/>
            <p:cNvGraphicFramePr>
              <a:graphicFrameLocks noChangeAspect="1"/>
            </p:cNvGraphicFramePr>
            <p:nvPr/>
          </p:nvGraphicFramePr>
          <p:xfrm>
            <a:off x="624" y="2304"/>
            <a:ext cx="606" cy="41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51" name="Equation" r:id="rId11" imgW="571320" imgH="393480" progId="Equation.3">
                    <p:embed/>
                  </p:oleObj>
                </mc:Choice>
                <mc:Fallback>
                  <p:oleObj name="Equation" r:id="rId11" imgW="571320" imgH="393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24" y="2304"/>
                          <a:ext cx="606" cy="41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99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107763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9833" name="Group 137"/>
          <p:cNvGrpSpPr>
            <a:grpSpLocks/>
          </p:cNvGrpSpPr>
          <p:nvPr/>
        </p:nvGrpSpPr>
        <p:grpSpPr bwMode="auto">
          <a:xfrm>
            <a:off x="3200400" y="3413125"/>
            <a:ext cx="4038600" cy="1616075"/>
            <a:chOff x="2016" y="2150"/>
            <a:chExt cx="2544" cy="1018"/>
          </a:xfrm>
        </p:grpSpPr>
        <p:grpSp>
          <p:nvGrpSpPr>
            <p:cNvPr id="29829" name="Group 133"/>
            <p:cNvGrpSpPr>
              <a:grpSpLocks/>
            </p:cNvGrpSpPr>
            <p:nvPr/>
          </p:nvGrpSpPr>
          <p:grpSpPr bwMode="auto">
            <a:xfrm>
              <a:off x="2016" y="2160"/>
              <a:ext cx="2544" cy="1008"/>
              <a:chOff x="1584" y="2160"/>
              <a:chExt cx="2544" cy="1008"/>
            </a:xfrm>
          </p:grpSpPr>
          <p:sp>
            <p:nvSpPr>
              <p:cNvPr id="29827" name="Rectangle 131"/>
              <p:cNvSpPr>
                <a:spLocks noChangeArrowheads="1"/>
              </p:cNvSpPr>
              <p:nvPr/>
            </p:nvSpPr>
            <p:spPr bwMode="auto">
              <a:xfrm>
                <a:off x="1584" y="2160"/>
                <a:ext cx="2544" cy="10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9825" name="Group 129"/>
              <p:cNvGrpSpPr>
                <a:grpSpLocks/>
              </p:cNvGrpSpPr>
              <p:nvPr/>
            </p:nvGrpSpPr>
            <p:grpSpPr bwMode="auto">
              <a:xfrm>
                <a:off x="1680" y="2160"/>
                <a:ext cx="2400" cy="864"/>
                <a:chOff x="2496" y="2304"/>
                <a:chExt cx="2400" cy="864"/>
              </a:xfrm>
            </p:grpSpPr>
            <p:sp>
              <p:nvSpPr>
                <p:cNvPr id="29714" name="Line 18"/>
                <p:cNvSpPr>
                  <a:spLocks noChangeShapeType="1"/>
                </p:cNvSpPr>
                <p:nvPr/>
              </p:nvSpPr>
              <p:spPr bwMode="auto">
                <a:xfrm>
                  <a:off x="2496" y="3024"/>
                  <a:ext cx="216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29715" name="Line 19"/>
                <p:cNvSpPr>
                  <a:spLocks noChangeShapeType="1"/>
                </p:cNvSpPr>
                <p:nvPr/>
              </p:nvSpPr>
              <p:spPr bwMode="auto">
                <a:xfrm flipV="1">
                  <a:off x="3552" y="2374"/>
                  <a:ext cx="0" cy="79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29716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3216" y="2304"/>
                  <a:ext cx="341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altLang="zh-TW"/>
                    <a:t>|</a:t>
                  </a:r>
                  <a:r>
                    <a:rPr lang="en-US" altLang="zh-TW" i="1"/>
                    <a:t>c</a:t>
                  </a:r>
                  <a:r>
                    <a:rPr lang="en-US" altLang="zh-TW" i="1" baseline="-25000"/>
                    <a:t>n</a:t>
                  </a:r>
                  <a:r>
                    <a:rPr lang="en-US" altLang="zh-TW"/>
                    <a:t>|</a:t>
                  </a:r>
                </a:p>
              </p:txBody>
            </p:sp>
            <p:sp>
              <p:nvSpPr>
                <p:cNvPr id="29717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4648" y="2880"/>
                  <a:ext cx="248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altLang="zh-TW">
                      <a:sym typeface="Symbol" pitchFamily="18" charset="2"/>
                    </a:rPr>
                    <a:t></a:t>
                  </a:r>
                  <a:endParaRPr lang="en-US" altLang="zh-TW"/>
                </a:p>
              </p:txBody>
            </p:sp>
            <p:sp>
              <p:nvSpPr>
                <p:cNvPr id="29720" name="Line 24"/>
                <p:cNvSpPr>
                  <a:spLocks noChangeShapeType="1"/>
                </p:cNvSpPr>
                <p:nvPr/>
              </p:nvSpPr>
              <p:spPr bwMode="auto">
                <a:xfrm>
                  <a:off x="3648" y="297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29721" name="Line 25"/>
                <p:cNvSpPr>
                  <a:spLocks noChangeShapeType="1"/>
                </p:cNvSpPr>
                <p:nvPr/>
              </p:nvSpPr>
              <p:spPr bwMode="auto">
                <a:xfrm>
                  <a:off x="3744" y="297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29722" name="Line 26"/>
                <p:cNvSpPr>
                  <a:spLocks noChangeShapeType="1"/>
                </p:cNvSpPr>
                <p:nvPr/>
              </p:nvSpPr>
              <p:spPr bwMode="auto">
                <a:xfrm>
                  <a:off x="3840" y="297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29723" name="Line 27"/>
                <p:cNvSpPr>
                  <a:spLocks noChangeShapeType="1"/>
                </p:cNvSpPr>
                <p:nvPr/>
              </p:nvSpPr>
              <p:spPr bwMode="auto">
                <a:xfrm>
                  <a:off x="3936" y="297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29724" name="Line 28"/>
                <p:cNvSpPr>
                  <a:spLocks noChangeShapeType="1"/>
                </p:cNvSpPr>
                <p:nvPr/>
              </p:nvSpPr>
              <p:spPr bwMode="auto">
                <a:xfrm>
                  <a:off x="4032" y="297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29725" name="Line 29"/>
                <p:cNvSpPr>
                  <a:spLocks noChangeShapeType="1"/>
                </p:cNvSpPr>
                <p:nvPr/>
              </p:nvSpPr>
              <p:spPr bwMode="auto">
                <a:xfrm>
                  <a:off x="4128" y="297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29726" name="Line 30"/>
                <p:cNvSpPr>
                  <a:spLocks noChangeShapeType="1"/>
                </p:cNvSpPr>
                <p:nvPr/>
              </p:nvSpPr>
              <p:spPr bwMode="auto">
                <a:xfrm>
                  <a:off x="4224" y="297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29727" name="Line 31"/>
                <p:cNvSpPr>
                  <a:spLocks noChangeShapeType="1"/>
                </p:cNvSpPr>
                <p:nvPr/>
              </p:nvSpPr>
              <p:spPr bwMode="auto">
                <a:xfrm>
                  <a:off x="4320" y="297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29728" name="Line 32"/>
                <p:cNvSpPr>
                  <a:spLocks noChangeShapeType="1"/>
                </p:cNvSpPr>
                <p:nvPr/>
              </p:nvSpPr>
              <p:spPr bwMode="auto">
                <a:xfrm>
                  <a:off x="4416" y="297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29729" name="Line 33"/>
                <p:cNvSpPr>
                  <a:spLocks noChangeShapeType="1"/>
                </p:cNvSpPr>
                <p:nvPr/>
              </p:nvSpPr>
              <p:spPr bwMode="auto">
                <a:xfrm>
                  <a:off x="4512" y="297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29730" name="Line 34"/>
                <p:cNvSpPr>
                  <a:spLocks noChangeShapeType="1"/>
                </p:cNvSpPr>
                <p:nvPr/>
              </p:nvSpPr>
              <p:spPr bwMode="auto">
                <a:xfrm>
                  <a:off x="2592" y="297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29731" name="Line 35"/>
                <p:cNvSpPr>
                  <a:spLocks noChangeShapeType="1"/>
                </p:cNvSpPr>
                <p:nvPr/>
              </p:nvSpPr>
              <p:spPr bwMode="auto">
                <a:xfrm>
                  <a:off x="2688" y="297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29732" name="Line 36"/>
                <p:cNvSpPr>
                  <a:spLocks noChangeShapeType="1"/>
                </p:cNvSpPr>
                <p:nvPr/>
              </p:nvSpPr>
              <p:spPr bwMode="auto">
                <a:xfrm>
                  <a:off x="2784" y="297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29733" name="Line 37"/>
                <p:cNvSpPr>
                  <a:spLocks noChangeShapeType="1"/>
                </p:cNvSpPr>
                <p:nvPr/>
              </p:nvSpPr>
              <p:spPr bwMode="auto">
                <a:xfrm>
                  <a:off x="2880" y="297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29734" name="Line 38"/>
                <p:cNvSpPr>
                  <a:spLocks noChangeShapeType="1"/>
                </p:cNvSpPr>
                <p:nvPr/>
              </p:nvSpPr>
              <p:spPr bwMode="auto">
                <a:xfrm>
                  <a:off x="2976" y="297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29735" name="Line 39"/>
                <p:cNvSpPr>
                  <a:spLocks noChangeShapeType="1"/>
                </p:cNvSpPr>
                <p:nvPr/>
              </p:nvSpPr>
              <p:spPr bwMode="auto">
                <a:xfrm>
                  <a:off x="3072" y="297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29736" name="Line 40"/>
                <p:cNvSpPr>
                  <a:spLocks noChangeShapeType="1"/>
                </p:cNvSpPr>
                <p:nvPr/>
              </p:nvSpPr>
              <p:spPr bwMode="auto">
                <a:xfrm>
                  <a:off x="3168" y="297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29737" name="Line 41"/>
                <p:cNvSpPr>
                  <a:spLocks noChangeShapeType="1"/>
                </p:cNvSpPr>
                <p:nvPr/>
              </p:nvSpPr>
              <p:spPr bwMode="auto">
                <a:xfrm>
                  <a:off x="3264" y="297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29738" name="Line 42"/>
                <p:cNvSpPr>
                  <a:spLocks noChangeShapeType="1"/>
                </p:cNvSpPr>
                <p:nvPr/>
              </p:nvSpPr>
              <p:spPr bwMode="auto">
                <a:xfrm>
                  <a:off x="3360" y="297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29739" name="Line 43"/>
                <p:cNvSpPr>
                  <a:spLocks noChangeShapeType="1"/>
                </p:cNvSpPr>
                <p:nvPr/>
              </p:nvSpPr>
              <p:spPr bwMode="auto">
                <a:xfrm>
                  <a:off x="3456" y="297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29741" name="Line 45"/>
                <p:cNvSpPr>
                  <a:spLocks noChangeShapeType="1"/>
                </p:cNvSpPr>
                <p:nvPr/>
              </p:nvSpPr>
              <p:spPr bwMode="auto">
                <a:xfrm flipV="1">
                  <a:off x="3552" y="2592"/>
                  <a:ext cx="0" cy="432"/>
                </a:xfrm>
                <a:prstGeom prst="line">
                  <a:avLst/>
                </a:prstGeom>
                <a:noFill/>
                <a:ln w="9525">
                  <a:solidFill>
                    <a:srgbClr val="FF330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29742" name="Line 46"/>
                <p:cNvSpPr>
                  <a:spLocks noChangeShapeType="1"/>
                </p:cNvSpPr>
                <p:nvPr/>
              </p:nvSpPr>
              <p:spPr bwMode="auto">
                <a:xfrm flipV="1">
                  <a:off x="3648" y="2688"/>
                  <a:ext cx="0" cy="336"/>
                </a:xfrm>
                <a:prstGeom prst="line">
                  <a:avLst/>
                </a:prstGeom>
                <a:noFill/>
                <a:ln w="9525">
                  <a:solidFill>
                    <a:srgbClr val="FF330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29743" name="Line 47"/>
                <p:cNvSpPr>
                  <a:spLocks noChangeShapeType="1"/>
                </p:cNvSpPr>
                <p:nvPr/>
              </p:nvSpPr>
              <p:spPr bwMode="auto">
                <a:xfrm flipV="1">
                  <a:off x="3744" y="2736"/>
                  <a:ext cx="0" cy="288"/>
                </a:xfrm>
                <a:prstGeom prst="line">
                  <a:avLst/>
                </a:prstGeom>
                <a:noFill/>
                <a:ln w="9525">
                  <a:solidFill>
                    <a:srgbClr val="FF330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29744" name="Line 48"/>
                <p:cNvSpPr>
                  <a:spLocks noChangeShapeType="1"/>
                </p:cNvSpPr>
                <p:nvPr/>
              </p:nvSpPr>
              <p:spPr bwMode="auto">
                <a:xfrm flipV="1">
                  <a:off x="3840" y="2880"/>
                  <a:ext cx="0" cy="144"/>
                </a:xfrm>
                <a:prstGeom prst="line">
                  <a:avLst/>
                </a:prstGeom>
                <a:noFill/>
                <a:ln w="9525">
                  <a:solidFill>
                    <a:srgbClr val="FF330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29745" name="Line 49"/>
                <p:cNvSpPr>
                  <a:spLocks noChangeShapeType="1"/>
                </p:cNvSpPr>
                <p:nvPr/>
              </p:nvSpPr>
              <p:spPr bwMode="auto">
                <a:xfrm flipV="1">
                  <a:off x="3936" y="2976"/>
                  <a:ext cx="0" cy="48"/>
                </a:xfrm>
                <a:prstGeom prst="line">
                  <a:avLst/>
                </a:prstGeom>
                <a:noFill/>
                <a:ln w="9525">
                  <a:solidFill>
                    <a:srgbClr val="FF330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29746" name="Line 50"/>
                <p:cNvSpPr>
                  <a:spLocks noChangeShapeType="1"/>
                </p:cNvSpPr>
                <p:nvPr/>
              </p:nvSpPr>
              <p:spPr bwMode="auto">
                <a:xfrm flipV="1">
                  <a:off x="4032" y="2928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rgbClr val="FF330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29747" name="Line 51"/>
                <p:cNvSpPr>
                  <a:spLocks noChangeShapeType="1"/>
                </p:cNvSpPr>
                <p:nvPr/>
              </p:nvSpPr>
              <p:spPr bwMode="auto">
                <a:xfrm flipV="1">
                  <a:off x="4128" y="2976"/>
                  <a:ext cx="0" cy="48"/>
                </a:xfrm>
                <a:prstGeom prst="line">
                  <a:avLst/>
                </a:prstGeom>
                <a:noFill/>
                <a:ln w="9525">
                  <a:solidFill>
                    <a:srgbClr val="FF330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29748" name="Line 52"/>
                <p:cNvSpPr>
                  <a:spLocks noChangeShapeType="1"/>
                </p:cNvSpPr>
                <p:nvPr/>
              </p:nvSpPr>
              <p:spPr bwMode="auto">
                <a:xfrm flipV="1">
                  <a:off x="4224" y="2928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rgbClr val="FF330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29749" name="Line 53"/>
                <p:cNvSpPr>
                  <a:spLocks noChangeShapeType="1"/>
                </p:cNvSpPr>
                <p:nvPr/>
              </p:nvSpPr>
              <p:spPr bwMode="auto">
                <a:xfrm flipV="1">
                  <a:off x="4320" y="2976"/>
                  <a:ext cx="0" cy="48"/>
                </a:xfrm>
                <a:prstGeom prst="line">
                  <a:avLst/>
                </a:prstGeom>
                <a:noFill/>
                <a:ln w="9525">
                  <a:solidFill>
                    <a:srgbClr val="FF330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29750" name="Line 54"/>
                <p:cNvSpPr>
                  <a:spLocks noChangeShapeType="1"/>
                </p:cNvSpPr>
                <p:nvPr/>
              </p:nvSpPr>
              <p:spPr bwMode="auto">
                <a:xfrm flipV="1">
                  <a:off x="4416" y="2928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rgbClr val="FF330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grpSp>
              <p:nvGrpSpPr>
                <p:cNvPr id="29761" name="Group 65"/>
                <p:cNvGrpSpPr>
                  <a:grpSpLocks/>
                </p:cNvGrpSpPr>
                <p:nvPr/>
              </p:nvGrpSpPr>
              <p:grpSpPr bwMode="auto">
                <a:xfrm flipH="1">
                  <a:off x="2688" y="2592"/>
                  <a:ext cx="864" cy="432"/>
                  <a:chOff x="3648" y="2688"/>
                  <a:chExt cx="864" cy="432"/>
                </a:xfrm>
              </p:grpSpPr>
              <p:sp>
                <p:nvSpPr>
                  <p:cNvPr id="29751" name="Line 5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648" y="2688"/>
                    <a:ext cx="0" cy="432"/>
                  </a:xfrm>
                  <a:prstGeom prst="line">
                    <a:avLst/>
                  </a:prstGeom>
                  <a:noFill/>
                  <a:ln w="9525">
                    <a:solidFill>
                      <a:srgbClr val="FF330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29752" name="Line 5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744" y="2784"/>
                    <a:ext cx="0" cy="336"/>
                  </a:xfrm>
                  <a:prstGeom prst="line">
                    <a:avLst/>
                  </a:prstGeom>
                  <a:noFill/>
                  <a:ln w="9525">
                    <a:solidFill>
                      <a:srgbClr val="FF330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29753" name="Line 5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840" y="2832"/>
                    <a:ext cx="0" cy="288"/>
                  </a:xfrm>
                  <a:prstGeom prst="line">
                    <a:avLst/>
                  </a:prstGeom>
                  <a:noFill/>
                  <a:ln w="9525">
                    <a:solidFill>
                      <a:srgbClr val="FF330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29754" name="Line 5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936" y="2976"/>
                    <a:ext cx="0" cy="144"/>
                  </a:xfrm>
                  <a:prstGeom prst="line">
                    <a:avLst/>
                  </a:prstGeom>
                  <a:noFill/>
                  <a:ln w="9525">
                    <a:solidFill>
                      <a:srgbClr val="FF330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29755" name="Line 5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032" y="3072"/>
                    <a:ext cx="0" cy="48"/>
                  </a:xfrm>
                  <a:prstGeom prst="line">
                    <a:avLst/>
                  </a:prstGeom>
                  <a:noFill/>
                  <a:ln w="9525">
                    <a:solidFill>
                      <a:srgbClr val="FF330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29756" name="Line 6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128" y="3024"/>
                    <a:ext cx="0" cy="96"/>
                  </a:xfrm>
                  <a:prstGeom prst="line">
                    <a:avLst/>
                  </a:prstGeom>
                  <a:noFill/>
                  <a:ln w="9525">
                    <a:solidFill>
                      <a:srgbClr val="FF330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29757" name="Line 6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224" y="3072"/>
                    <a:ext cx="0" cy="48"/>
                  </a:xfrm>
                  <a:prstGeom prst="line">
                    <a:avLst/>
                  </a:prstGeom>
                  <a:noFill/>
                  <a:ln w="9525">
                    <a:solidFill>
                      <a:srgbClr val="FF330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29758" name="Line 6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320" y="3024"/>
                    <a:ext cx="0" cy="96"/>
                  </a:xfrm>
                  <a:prstGeom prst="line">
                    <a:avLst/>
                  </a:prstGeom>
                  <a:noFill/>
                  <a:ln w="9525">
                    <a:solidFill>
                      <a:srgbClr val="FF330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29759" name="Line 6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416" y="3072"/>
                    <a:ext cx="0" cy="48"/>
                  </a:xfrm>
                  <a:prstGeom prst="line">
                    <a:avLst/>
                  </a:prstGeom>
                  <a:noFill/>
                  <a:ln w="9525">
                    <a:solidFill>
                      <a:srgbClr val="FF330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29760" name="Line 6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512" y="3024"/>
                    <a:ext cx="0" cy="96"/>
                  </a:xfrm>
                  <a:prstGeom prst="line">
                    <a:avLst/>
                  </a:prstGeom>
                  <a:noFill/>
                  <a:ln w="9525">
                    <a:solidFill>
                      <a:srgbClr val="FF330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</p:grpSp>
          </p:grpSp>
        </p:grpSp>
        <p:sp>
          <p:nvSpPr>
            <p:cNvPr id="29831" name="Text Box 135"/>
            <p:cNvSpPr txBox="1">
              <a:spLocks noChangeArrowheads="1"/>
            </p:cNvSpPr>
            <p:nvPr/>
          </p:nvSpPr>
          <p:spPr bwMode="auto">
            <a:xfrm>
              <a:off x="3696" y="2150"/>
              <a:ext cx="755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zh-TW" sz="2000" i="1"/>
                <a:t>amplitude</a:t>
              </a:r>
            </a:p>
            <a:p>
              <a:pPr algn="ctr"/>
              <a:r>
                <a:rPr lang="en-US" altLang="zh-TW" sz="2000" i="1"/>
                <a:t>spectrum</a:t>
              </a:r>
            </a:p>
          </p:txBody>
        </p:sp>
      </p:grpSp>
      <p:grpSp>
        <p:nvGrpSpPr>
          <p:cNvPr id="29834" name="Group 138"/>
          <p:cNvGrpSpPr>
            <a:grpSpLocks/>
          </p:cNvGrpSpPr>
          <p:nvPr/>
        </p:nvGrpSpPr>
        <p:grpSpPr bwMode="auto">
          <a:xfrm>
            <a:off x="3200400" y="5029200"/>
            <a:ext cx="4038600" cy="1676400"/>
            <a:chOff x="2016" y="3168"/>
            <a:chExt cx="2544" cy="1056"/>
          </a:xfrm>
        </p:grpSpPr>
        <p:grpSp>
          <p:nvGrpSpPr>
            <p:cNvPr id="29830" name="Group 134"/>
            <p:cNvGrpSpPr>
              <a:grpSpLocks/>
            </p:cNvGrpSpPr>
            <p:nvPr/>
          </p:nvGrpSpPr>
          <p:grpSpPr bwMode="auto">
            <a:xfrm>
              <a:off x="2016" y="3216"/>
              <a:ext cx="2544" cy="1008"/>
              <a:chOff x="1584" y="3216"/>
              <a:chExt cx="2544" cy="1008"/>
            </a:xfrm>
          </p:grpSpPr>
          <p:sp>
            <p:nvSpPr>
              <p:cNvPr id="29828" name="Rectangle 132"/>
              <p:cNvSpPr>
                <a:spLocks noChangeArrowheads="1"/>
              </p:cNvSpPr>
              <p:nvPr/>
            </p:nvSpPr>
            <p:spPr bwMode="auto">
              <a:xfrm>
                <a:off x="1584" y="3216"/>
                <a:ext cx="2544" cy="10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9826" name="Group 130"/>
              <p:cNvGrpSpPr>
                <a:grpSpLocks/>
              </p:cNvGrpSpPr>
              <p:nvPr/>
            </p:nvGrpSpPr>
            <p:grpSpPr bwMode="auto">
              <a:xfrm>
                <a:off x="1680" y="3264"/>
                <a:ext cx="2400" cy="864"/>
                <a:chOff x="2496" y="3168"/>
                <a:chExt cx="2400" cy="864"/>
              </a:xfrm>
            </p:grpSpPr>
            <p:sp>
              <p:nvSpPr>
                <p:cNvPr id="29762" name="Line 66"/>
                <p:cNvSpPr>
                  <a:spLocks noChangeShapeType="1"/>
                </p:cNvSpPr>
                <p:nvPr/>
              </p:nvSpPr>
              <p:spPr bwMode="auto">
                <a:xfrm>
                  <a:off x="2496" y="3696"/>
                  <a:ext cx="216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29763" name="Line 67"/>
                <p:cNvSpPr>
                  <a:spLocks noChangeShapeType="1"/>
                </p:cNvSpPr>
                <p:nvPr/>
              </p:nvSpPr>
              <p:spPr bwMode="auto">
                <a:xfrm flipV="1">
                  <a:off x="3552" y="3238"/>
                  <a:ext cx="0" cy="79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29764" name="Text Box 68"/>
                <p:cNvSpPr txBox="1">
                  <a:spLocks noChangeArrowheads="1"/>
                </p:cNvSpPr>
                <p:nvPr/>
              </p:nvSpPr>
              <p:spPr bwMode="auto">
                <a:xfrm>
                  <a:off x="3264" y="3168"/>
                  <a:ext cx="280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altLang="zh-TW" i="1">
                      <a:sym typeface="Symbol" pitchFamily="18" charset="2"/>
                    </a:rPr>
                    <a:t></a:t>
                  </a:r>
                  <a:r>
                    <a:rPr lang="en-US" altLang="zh-TW" i="1" baseline="-25000"/>
                    <a:t>n</a:t>
                  </a:r>
                  <a:endParaRPr lang="en-US" altLang="zh-TW"/>
                </a:p>
              </p:txBody>
            </p:sp>
            <p:sp>
              <p:nvSpPr>
                <p:cNvPr id="29765" name="Text Box 69"/>
                <p:cNvSpPr txBox="1">
                  <a:spLocks noChangeArrowheads="1"/>
                </p:cNvSpPr>
                <p:nvPr/>
              </p:nvSpPr>
              <p:spPr bwMode="auto">
                <a:xfrm>
                  <a:off x="4648" y="3744"/>
                  <a:ext cx="248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altLang="zh-TW">
                      <a:sym typeface="Symbol" pitchFamily="18" charset="2"/>
                    </a:rPr>
                    <a:t></a:t>
                  </a:r>
                  <a:endParaRPr lang="en-US" altLang="zh-TW"/>
                </a:p>
              </p:txBody>
            </p:sp>
            <p:sp>
              <p:nvSpPr>
                <p:cNvPr id="29766" name="Line 70"/>
                <p:cNvSpPr>
                  <a:spLocks noChangeShapeType="1"/>
                </p:cNvSpPr>
                <p:nvPr/>
              </p:nvSpPr>
              <p:spPr bwMode="auto">
                <a:xfrm>
                  <a:off x="3648" y="3648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29767" name="Line 71"/>
                <p:cNvSpPr>
                  <a:spLocks noChangeShapeType="1"/>
                </p:cNvSpPr>
                <p:nvPr/>
              </p:nvSpPr>
              <p:spPr bwMode="auto">
                <a:xfrm>
                  <a:off x="3744" y="3648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29768" name="Line 72"/>
                <p:cNvSpPr>
                  <a:spLocks noChangeShapeType="1"/>
                </p:cNvSpPr>
                <p:nvPr/>
              </p:nvSpPr>
              <p:spPr bwMode="auto">
                <a:xfrm>
                  <a:off x="3840" y="3648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29769" name="Line 73"/>
                <p:cNvSpPr>
                  <a:spLocks noChangeShapeType="1"/>
                </p:cNvSpPr>
                <p:nvPr/>
              </p:nvSpPr>
              <p:spPr bwMode="auto">
                <a:xfrm>
                  <a:off x="3936" y="3648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29770" name="Line 74"/>
                <p:cNvSpPr>
                  <a:spLocks noChangeShapeType="1"/>
                </p:cNvSpPr>
                <p:nvPr/>
              </p:nvSpPr>
              <p:spPr bwMode="auto">
                <a:xfrm>
                  <a:off x="4032" y="3648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29771" name="Line 75"/>
                <p:cNvSpPr>
                  <a:spLocks noChangeShapeType="1"/>
                </p:cNvSpPr>
                <p:nvPr/>
              </p:nvSpPr>
              <p:spPr bwMode="auto">
                <a:xfrm>
                  <a:off x="4128" y="3648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29772" name="Line 76"/>
                <p:cNvSpPr>
                  <a:spLocks noChangeShapeType="1"/>
                </p:cNvSpPr>
                <p:nvPr/>
              </p:nvSpPr>
              <p:spPr bwMode="auto">
                <a:xfrm>
                  <a:off x="4224" y="3648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29773" name="Line 77"/>
                <p:cNvSpPr>
                  <a:spLocks noChangeShapeType="1"/>
                </p:cNvSpPr>
                <p:nvPr/>
              </p:nvSpPr>
              <p:spPr bwMode="auto">
                <a:xfrm>
                  <a:off x="4320" y="3648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29774" name="Line 78"/>
                <p:cNvSpPr>
                  <a:spLocks noChangeShapeType="1"/>
                </p:cNvSpPr>
                <p:nvPr/>
              </p:nvSpPr>
              <p:spPr bwMode="auto">
                <a:xfrm>
                  <a:off x="4416" y="3648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29775" name="Line 79"/>
                <p:cNvSpPr>
                  <a:spLocks noChangeShapeType="1"/>
                </p:cNvSpPr>
                <p:nvPr/>
              </p:nvSpPr>
              <p:spPr bwMode="auto">
                <a:xfrm>
                  <a:off x="4512" y="3648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29776" name="Line 80"/>
                <p:cNvSpPr>
                  <a:spLocks noChangeShapeType="1"/>
                </p:cNvSpPr>
                <p:nvPr/>
              </p:nvSpPr>
              <p:spPr bwMode="auto">
                <a:xfrm>
                  <a:off x="2592" y="3648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29777" name="Line 81"/>
                <p:cNvSpPr>
                  <a:spLocks noChangeShapeType="1"/>
                </p:cNvSpPr>
                <p:nvPr/>
              </p:nvSpPr>
              <p:spPr bwMode="auto">
                <a:xfrm>
                  <a:off x="2688" y="3648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29778" name="Line 82"/>
                <p:cNvSpPr>
                  <a:spLocks noChangeShapeType="1"/>
                </p:cNvSpPr>
                <p:nvPr/>
              </p:nvSpPr>
              <p:spPr bwMode="auto">
                <a:xfrm>
                  <a:off x="2784" y="3648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29779" name="Line 83"/>
                <p:cNvSpPr>
                  <a:spLocks noChangeShapeType="1"/>
                </p:cNvSpPr>
                <p:nvPr/>
              </p:nvSpPr>
              <p:spPr bwMode="auto">
                <a:xfrm>
                  <a:off x="2880" y="3648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29780" name="Line 84"/>
                <p:cNvSpPr>
                  <a:spLocks noChangeShapeType="1"/>
                </p:cNvSpPr>
                <p:nvPr/>
              </p:nvSpPr>
              <p:spPr bwMode="auto">
                <a:xfrm>
                  <a:off x="2976" y="3648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29781" name="Line 85"/>
                <p:cNvSpPr>
                  <a:spLocks noChangeShapeType="1"/>
                </p:cNvSpPr>
                <p:nvPr/>
              </p:nvSpPr>
              <p:spPr bwMode="auto">
                <a:xfrm>
                  <a:off x="3072" y="3648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29782" name="Line 86"/>
                <p:cNvSpPr>
                  <a:spLocks noChangeShapeType="1"/>
                </p:cNvSpPr>
                <p:nvPr/>
              </p:nvSpPr>
              <p:spPr bwMode="auto">
                <a:xfrm>
                  <a:off x="3168" y="3648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29783" name="Line 87"/>
                <p:cNvSpPr>
                  <a:spLocks noChangeShapeType="1"/>
                </p:cNvSpPr>
                <p:nvPr/>
              </p:nvSpPr>
              <p:spPr bwMode="auto">
                <a:xfrm>
                  <a:off x="3264" y="3648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29784" name="Line 88"/>
                <p:cNvSpPr>
                  <a:spLocks noChangeShapeType="1"/>
                </p:cNvSpPr>
                <p:nvPr/>
              </p:nvSpPr>
              <p:spPr bwMode="auto">
                <a:xfrm>
                  <a:off x="3360" y="3648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29785" name="Line 89"/>
                <p:cNvSpPr>
                  <a:spLocks noChangeShapeType="1"/>
                </p:cNvSpPr>
                <p:nvPr/>
              </p:nvSpPr>
              <p:spPr bwMode="auto">
                <a:xfrm>
                  <a:off x="3456" y="3648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29807" name="Line 111"/>
                <p:cNvSpPr>
                  <a:spLocks noChangeShapeType="1"/>
                </p:cNvSpPr>
                <p:nvPr/>
              </p:nvSpPr>
              <p:spPr bwMode="auto">
                <a:xfrm flipV="1">
                  <a:off x="3648" y="3600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rgbClr val="FF330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29808" name="Line 112"/>
                <p:cNvSpPr>
                  <a:spLocks noChangeShapeType="1"/>
                </p:cNvSpPr>
                <p:nvPr/>
              </p:nvSpPr>
              <p:spPr bwMode="auto">
                <a:xfrm flipV="1">
                  <a:off x="3744" y="3552"/>
                  <a:ext cx="0" cy="144"/>
                </a:xfrm>
                <a:prstGeom prst="line">
                  <a:avLst/>
                </a:prstGeom>
                <a:noFill/>
                <a:ln w="9525">
                  <a:solidFill>
                    <a:srgbClr val="FF330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29809" name="Line 113"/>
                <p:cNvSpPr>
                  <a:spLocks noChangeShapeType="1"/>
                </p:cNvSpPr>
                <p:nvPr/>
              </p:nvSpPr>
              <p:spPr bwMode="auto">
                <a:xfrm flipV="1">
                  <a:off x="3840" y="3504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rgbClr val="FF330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29810" name="Line 114"/>
                <p:cNvSpPr>
                  <a:spLocks noChangeShapeType="1"/>
                </p:cNvSpPr>
                <p:nvPr/>
              </p:nvSpPr>
              <p:spPr bwMode="auto">
                <a:xfrm flipV="1">
                  <a:off x="3936" y="3456"/>
                  <a:ext cx="0" cy="240"/>
                </a:xfrm>
                <a:prstGeom prst="line">
                  <a:avLst/>
                </a:prstGeom>
                <a:noFill/>
                <a:ln w="9525">
                  <a:solidFill>
                    <a:srgbClr val="FF330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29811" name="Line 115"/>
                <p:cNvSpPr>
                  <a:spLocks noChangeShapeType="1"/>
                </p:cNvSpPr>
                <p:nvPr/>
              </p:nvSpPr>
              <p:spPr bwMode="auto">
                <a:xfrm flipV="1">
                  <a:off x="4032" y="3408"/>
                  <a:ext cx="0" cy="288"/>
                </a:xfrm>
                <a:prstGeom prst="line">
                  <a:avLst/>
                </a:prstGeom>
                <a:noFill/>
                <a:ln w="9525">
                  <a:solidFill>
                    <a:srgbClr val="FF330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29812" name="Line 116"/>
                <p:cNvSpPr>
                  <a:spLocks noChangeShapeType="1"/>
                </p:cNvSpPr>
                <p:nvPr/>
              </p:nvSpPr>
              <p:spPr bwMode="auto">
                <a:xfrm flipV="1">
                  <a:off x="4128" y="3360"/>
                  <a:ext cx="0" cy="336"/>
                </a:xfrm>
                <a:prstGeom prst="line">
                  <a:avLst/>
                </a:prstGeom>
                <a:noFill/>
                <a:ln w="9525">
                  <a:solidFill>
                    <a:srgbClr val="FF330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29813" name="Line 117"/>
                <p:cNvSpPr>
                  <a:spLocks noChangeShapeType="1"/>
                </p:cNvSpPr>
                <p:nvPr/>
              </p:nvSpPr>
              <p:spPr bwMode="auto">
                <a:xfrm flipV="1">
                  <a:off x="4224" y="3504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rgbClr val="FF330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29814" name="Line 118"/>
                <p:cNvSpPr>
                  <a:spLocks noChangeShapeType="1"/>
                </p:cNvSpPr>
                <p:nvPr/>
              </p:nvSpPr>
              <p:spPr bwMode="auto">
                <a:xfrm flipV="1">
                  <a:off x="4320" y="3648"/>
                  <a:ext cx="0" cy="48"/>
                </a:xfrm>
                <a:prstGeom prst="line">
                  <a:avLst/>
                </a:prstGeom>
                <a:noFill/>
                <a:ln w="9525">
                  <a:solidFill>
                    <a:srgbClr val="FF330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grpSp>
              <p:nvGrpSpPr>
                <p:cNvPr id="29824" name="Group 128"/>
                <p:cNvGrpSpPr>
                  <a:grpSpLocks/>
                </p:cNvGrpSpPr>
                <p:nvPr/>
              </p:nvGrpSpPr>
              <p:grpSpPr bwMode="auto">
                <a:xfrm flipH="1" flipV="1">
                  <a:off x="2784" y="3696"/>
                  <a:ext cx="672" cy="336"/>
                  <a:chOff x="3744" y="3456"/>
                  <a:chExt cx="672" cy="336"/>
                </a:xfrm>
              </p:grpSpPr>
              <p:sp>
                <p:nvSpPr>
                  <p:cNvPr id="29816" name="Line 12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744" y="3696"/>
                    <a:ext cx="0" cy="96"/>
                  </a:xfrm>
                  <a:prstGeom prst="line">
                    <a:avLst/>
                  </a:prstGeom>
                  <a:noFill/>
                  <a:ln w="9525">
                    <a:solidFill>
                      <a:srgbClr val="FF330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29817" name="Line 12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840" y="3648"/>
                    <a:ext cx="0" cy="144"/>
                  </a:xfrm>
                  <a:prstGeom prst="line">
                    <a:avLst/>
                  </a:prstGeom>
                  <a:noFill/>
                  <a:ln w="9525">
                    <a:solidFill>
                      <a:srgbClr val="FF330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29818" name="Line 12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936" y="3600"/>
                    <a:ext cx="0" cy="192"/>
                  </a:xfrm>
                  <a:prstGeom prst="line">
                    <a:avLst/>
                  </a:prstGeom>
                  <a:noFill/>
                  <a:ln w="9525">
                    <a:solidFill>
                      <a:srgbClr val="FF330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29819" name="Line 12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032" y="3552"/>
                    <a:ext cx="0" cy="240"/>
                  </a:xfrm>
                  <a:prstGeom prst="line">
                    <a:avLst/>
                  </a:prstGeom>
                  <a:noFill/>
                  <a:ln w="9525">
                    <a:solidFill>
                      <a:srgbClr val="FF330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29820" name="Line 12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128" y="3504"/>
                    <a:ext cx="0" cy="288"/>
                  </a:xfrm>
                  <a:prstGeom prst="line">
                    <a:avLst/>
                  </a:prstGeom>
                  <a:noFill/>
                  <a:ln w="9525">
                    <a:solidFill>
                      <a:srgbClr val="FF330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29821" name="Line 12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224" y="3456"/>
                    <a:ext cx="0" cy="336"/>
                  </a:xfrm>
                  <a:prstGeom prst="line">
                    <a:avLst/>
                  </a:prstGeom>
                  <a:noFill/>
                  <a:ln w="9525">
                    <a:solidFill>
                      <a:srgbClr val="FF330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29822" name="Line 12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320" y="3600"/>
                    <a:ext cx="0" cy="192"/>
                  </a:xfrm>
                  <a:prstGeom prst="line">
                    <a:avLst/>
                  </a:prstGeom>
                  <a:noFill/>
                  <a:ln w="9525">
                    <a:solidFill>
                      <a:srgbClr val="FF330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29823" name="Line 12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416" y="3744"/>
                    <a:ext cx="0" cy="48"/>
                  </a:xfrm>
                  <a:prstGeom prst="line">
                    <a:avLst/>
                  </a:prstGeom>
                  <a:noFill/>
                  <a:ln w="9525">
                    <a:solidFill>
                      <a:srgbClr val="FF330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</p:grpSp>
          </p:grpSp>
        </p:grpSp>
        <p:sp>
          <p:nvSpPr>
            <p:cNvPr id="29832" name="Text Box 136"/>
            <p:cNvSpPr txBox="1">
              <a:spLocks noChangeArrowheads="1"/>
            </p:cNvSpPr>
            <p:nvPr/>
          </p:nvSpPr>
          <p:spPr bwMode="auto">
            <a:xfrm>
              <a:off x="3770" y="3168"/>
              <a:ext cx="702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zh-TW" sz="2000" i="1"/>
                <a:t>phase</a:t>
              </a:r>
            </a:p>
            <a:p>
              <a:pPr algn="ctr"/>
              <a:r>
                <a:rPr lang="en-US" altLang="zh-TW" sz="2000" i="1"/>
                <a:t>spectrum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16649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9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0"/>
                                        <p:tgtEl>
                                          <p:spTgt spid="29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0"/>
                                        <p:tgtEl>
                                          <p:spTgt spid="29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zh-TW" sz="7200" dirty="0"/>
              <a:t>Example</a:t>
            </a:r>
          </a:p>
        </p:txBody>
      </p:sp>
      <p:grpSp>
        <p:nvGrpSpPr>
          <p:cNvPr id="30871" name="Group 151"/>
          <p:cNvGrpSpPr>
            <a:grpSpLocks/>
          </p:cNvGrpSpPr>
          <p:nvPr/>
        </p:nvGrpSpPr>
        <p:grpSpPr bwMode="auto">
          <a:xfrm>
            <a:off x="1447800" y="2209800"/>
            <a:ext cx="5943600" cy="1676400"/>
            <a:chOff x="912" y="1488"/>
            <a:chExt cx="3744" cy="1056"/>
          </a:xfrm>
        </p:grpSpPr>
        <p:sp>
          <p:nvSpPr>
            <p:cNvPr id="30846" name="Rectangle 126"/>
            <p:cNvSpPr>
              <a:spLocks noChangeArrowheads="1"/>
            </p:cNvSpPr>
            <p:nvPr/>
          </p:nvSpPr>
          <p:spPr bwMode="auto">
            <a:xfrm>
              <a:off x="912" y="1488"/>
              <a:ext cx="3744" cy="105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29" name="Rectangle 109"/>
            <p:cNvSpPr>
              <a:spLocks noChangeArrowheads="1"/>
            </p:cNvSpPr>
            <p:nvPr/>
          </p:nvSpPr>
          <p:spPr bwMode="auto">
            <a:xfrm>
              <a:off x="2544" y="1728"/>
              <a:ext cx="480" cy="480"/>
            </a:xfrm>
            <a:prstGeom prst="rect">
              <a:avLst/>
            </a:prstGeom>
            <a:noFill/>
            <a:ln w="9525">
              <a:solidFill>
                <a:srgbClr val="FF33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28" name="Line 108"/>
            <p:cNvSpPr>
              <a:spLocks noChangeShapeType="1"/>
            </p:cNvSpPr>
            <p:nvPr/>
          </p:nvSpPr>
          <p:spPr bwMode="auto">
            <a:xfrm flipV="1">
              <a:off x="2784" y="1584"/>
              <a:ext cx="0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831" name="Line 111"/>
            <p:cNvSpPr>
              <a:spLocks noChangeShapeType="1"/>
            </p:cNvSpPr>
            <p:nvPr/>
          </p:nvSpPr>
          <p:spPr bwMode="auto">
            <a:xfrm>
              <a:off x="3360" y="216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832" name="Line 112"/>
            <p:cNvSpPr>
              <a:spLocks noChangeShapeType="1"/>
            </p:cNvSpPr>
            <p:nvPr/>
          </p:nvSpPr>
          <p:spPr bwMode="auto">
            <a:xfrm>
              <a:off x="3936" y="216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835" name="Line 115"/>
            <p:cNvSpPr>
              <a:spLocks noChangeShapeType="1"/>
            </p:cNvSpPr>
            <p:nvPr/>
          </p:nvSpPr>
          <p:spPr bwMode="auto">
            <a:xfrm>
              <a:off x="1632" y="216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836" name="Line 116"/>
            <p:cNvSpPr>
              <a:spLocks noChangeShapeType="1"/>
            </p:cNvSpPr>
            <p:nvPr/>
          </p:nvSpPr>
          <p:spPr bwMode="auto">
            <a:xfrm>
              <a:off x="2208" y="216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837" name="Rectangle 117"/>
            <p:cNvSpPr>
              <a:spLocks noChangeArrowheads="1"/>
            </p:cNvSpPr>
            <p:nvPr/>
          </p:nvSpPr>
          <p:spPr bwMode="auto">
            <a:xfrm>
              <a:off x="3696" y="1728"/>
              <a:ext cx="480" cy="480"/>
            </a:xfrm>
            <a:prstGeom prst="rect">
              <a:avLst/>
            </a:prstGeom>
            <a:noFill/>
            <a:ln w="9525">
              <a:solidFill>
                <a:srgbClr val="FF33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38" name="Rectangle 118"/>
            <p:cNvSpPr>
              <a:spLocks noChangeArrowheads="1"/>
            </p:cNvSpPr>
            <p:nvPr/>
          </p:nvSpPr>
          <p:spPr bwMode="auto">
            <a:xfrm>
              <a:off x="1392" y="1728"/>
              <a:ext cx="480" cy="480"/>
            </a:xfrm>
            <a:prstGeom prst="rect">
              <a:avLst/>
            </a:prstGeom>
            <a:noFill/>
            <a:ln w="9525">
              <a:solidFill>
                <a:srgbClr val="FF33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27" name="Line 107"/>
            <p:cNvSpPr>
              <a:spLocks noChangeShapeType="1"/>
            </p:cNvSpPr>
            <p:nvPr/>
          </p:nvSpPr>
          <p:spPr bwMode="auto">
            <a:xfrm>
              <a:off x="1008" y="2208"/>
              <a:ext cx="35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30839" name="Object 119"/>
            <p:cNvGraphicFramePr>
              <a:graphicFrameLocks noChangeAspect="1"/>
            </p:cNvGraphicFramePr>
            <p:nvPr/>
          </p:nvGraphicFramePr>
          <p:xfrm>
            <a:off x="3299" y="2256"/>
            <a:ext cx="101" cy="2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278" name="Equation" r:id="rId3" imgW="164880" imgH="393480" progId="Equation.3">
                    <p:embed/>
                  </p:oleObj>
                </mc:Choice>
                <mc:Fallback>
                  <p:oleObj name="Equation" r:id="rId3" imgW="164880" imgH="393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99" y="2256"/>
                          <a:ext cx="101" cy="24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99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107763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840" name="Object 120"/>
            <p:cNvGraphicFramePr>
              <a:graphicFrameLocks noChangeAspect="1"/>
            </p:cNvGraphicFramePr>
            <p:nvPr/>
          </p:nvGraphicFramePr>
          <p:xfrm>
            <a:off x="2112" y="2256"/>
            <a:ext cx="171" cy="2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279" name="Equation" r:id="rId5" imgW="279360" imgH="393480" progId="Equation.3">
                    <p:embed/>
                  </p:oleObj>
                </mc:Choice>
                <mc:Fallback>
                  <p:oleObj name="Equation" r:id="rId5" imgW="279360" imgH="393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12" y="2256"/>
                          <a:ext cx="171" cy="24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99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107763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841" name="Object 121"/>
            <p:cNvGraphicFramePr>
              <a:graphicFrameLocks noChangeAspect="1"/>
            </p:cNvGraphicFramePr>
            <p:nvPr/>
          </p:nvGraphicFramePr>
          <p:xfrm>
            <a:off x="3896" y="2299"/>
            <a:ext cx="85" cy="10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280" name="Equation" r:id="rId7" imgW="139680" imgH="164880" progId="Equation.3">
                    <p:embed/>
                  </p:oleObj>
                </mc:Choice>
                <mc:Fallback>
                  <p:oleObj name="Equation" r:id="rId7" imgW="13968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96" y="2299"/>
                          <a:ext cx="85" cy="10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99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107763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842" name="Object 122"/>
            <p:cNvGraphicFramePr>
              <a:graphicFrameLocks noChangeAspect="1"/>
            </p:cNvGraphicFramePr>
            <p:nvPr/>
          </p:nvGraphicFramePr>
          <p:xfrm>
            <a:off x="1549" y="2304"/>
            <a:ext cx="155" cy="10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281" name="Equation" r:id="rId9" imgW="253800" imgH="164880" progId="Equation.3">
                    <p:embed/>
                  </p:oleObj>
                </mc:Choice>
                <mc:Fallback>
                  <p:oleObj name="Equation" r:id="rId9" imgW="25380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49" y="2304"/>
                          <a:ext cx="155" cy="10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99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107763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843" name="Object 123"/>
            <p:cNvGraphicFramePr>
              <a:graphicFrameLocks noChangeAspect="1"/>
            </p:cNvGraphicFramePr>
            <p:nvPr/>
          </p:nvGraphicFramePr>
          <p:xfrm>
            <a:off x="2971" y="2256"/>
            <a:ext cx="101" cy="2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282" name="Equation" r:id="rId11" imgW="164880" imgH="393480" progId="Equation.3">
                    <p:embed/>
                  </p:oleObj>
                </mc:Choice>
                <mc:Fallback>
                  <p:oleObj name="Equation" r:id="rId11" imgW="164880" imgH="393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71" y="2256"/>
                          <a:ext cx="101" cy="24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99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107763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0844" name="Text Box 124"/>
            <p:cNvSpPr txBox="1">
              <a:spLocks noChangeArrowheads="1"/>
            </p:cNvSpPr>
            <p:nvPr/>
          </p:nvSpPr>
          <p:spPr bwMode="auto">
            <a:xfrm>
              <a:off x="4368" y="1977"/>
              <a:ext cx="15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TW" sz="1800" i="1"/>
                <a:t>t</a:t>
              </a:r>
            </a:p>
          </p:txBody>
        </p:sp>
        <p:sp>
          <p:nvSpPr>
            <p:cNvPr id="30845" name="Text Box 125"/>
            <p:cNvSpPr txBox="1">
              <a:spLocks noChangeArrowheads="1"/>
            </p:cNvSpPr>
            <p:nvPr/>
          </p:nvSpPr>
          <p:spPr bwMode="auto">
            <a:xfrm>
              <a:off x="2496" y="1488"/>
              <a:ext cx="29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TW" sz="1800" i="1"/>
                <a:t>f</a:t>
              </a:r>
              <a:r>
                <a:rPr lang="en-US" altLang="zh-TW" sz="1800"/>
                <a:t>(</a:t>
              </a:r>
              <a:r>
                <a:rPr lang="en-US" altLang="zh-TW" sz="1800" i="1"/>
                <a:t>t</a:t>
              </a:r>
              <a:r>
                <a:rPr lang="en-US" altLang="zh-TW" sz="1800"/>
                <a:t>)</a:t>
              </a:r>
            </a:p>
          </p:txBody>
        </p:sp>
        <p:sp>
          <p:nvSpPr>
            <p:cNvPr id="30848" name="Text Box 128"/>
            <p:cNvSpPr txBox="1">
              <a:spLocks noChangeArrowheads="1"/>
            </p:cNvSpPr>
            <p:nvPr/>
          </p:nvSpPr>
          <p:spPr bwMode="auto">
            <a:xfrm>
              <a:off x="2772" y="1689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TW" sz="1800" i="1"/>
                <a:t>A</a:t>
              </a:r>
            </a:p>
          </p:txBody>
        </p:sp>
        <p:graphicFrame>
          <p:nvGraphicFramePr>
            <p:cNvPr id="30870" name="Object 150"/>
            <p:cNvGraphicFramePr>
              <a:graphicFrameLocks noChangeAspect="1"/>
            </p:cNvGraphicFramePr>
            <p:nvPr/>
          </p:nvGraphicFramePr>
          <p:xfrm>
            <a:off x="2421" y="2256"/>
            <a:ext cx="171" cy="2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283" name="Equation" r:id="rId13" imgW="279360" imgH="393480" progId="Equation.3">
                    <p:embed/>
                  </p:oleObj>
                </mc:Choice>
                <mc:Fallback>
                  <p:oleObj name="Equation" r:id="rId13" imgW="279360" imgH="393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21" y="2256"/>
                          <a:ext cx="171" cy="24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99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107763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30872" name="Object 152"/>
          <p:cNvGraphicFramePr>
            <a:graphicFrameLocks noChangeAspect="1"/>
          </p:cNvGraphicFramePr>
          <p:nvPr/>
        </p:nvGraphicFramePr>
        <p:xfrm>
          <a:off x="838200" y="4038600"/>
          <a:ext cx="1838325" cy="60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4" name="Equation" r:id="rId15" imgW="1193760" imgH="393480" progId="Equation.3">
                  <p:embed/>
                </p:oleObj>
              </mc:Choice>
              <mc:Fallback>
                <p:oleObj name="Equation" r:id="rId15" imgW="11937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4038600"/>
                        <a:ext cx="1838325" cy="606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07763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73" name="Object 153"/>
          <p:cNvGraphicFramePr>
            <a:graphicFrameLocks noChangeAspect="1"/>
          </p:cNvGraphicFramePr>
          <p:nvPr/>
        </p:nvGraphicFramePr>
        <p:xfrm>
          <a:off x="1066800" y="4724400"/>
          <a:ext cx="2165350" cy="82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5" name="Equation" r:id="rId17" imgW="1371600" imgH="520560" progId="Equation.3">
                  <p:embed/>
                </p:oleObj>
              </mc:Choice>
              <mc:Fallback>
                <p:oleObj name="Equation" r:id="rId17" imgW="1371600" imgH="520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4724400"/>
                        <a:ext cx="2165350" cy="822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07763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74" name="Object 154"/>
          <p:cNvGraphicFramePr>
            <a:graphicFrameLocks noChangeAspect="1"/>
          </p:cNvGraphicFramePr>
          <p:nvPr/>
        </p:nvGraphicFramePr>
        <p:xfrm>
          <a:off x="1143000" y="5718175"/>
          <a:ext cx="3810000" cy="763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6" name="Equation" r:id="rId19" imgW="2412720" imgH="482400" progId="Equation.3">
                  <p:embed/>
                </p:oleObj>
              </mc:Choice>
              <mc:Fallback>
                <p:oleObj name="Equation" r:id="rId19" imgW="241272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5718175"/>
                        <a:ext cx="3810000" cy="763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07763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75" name="Object 155"/>
          <p:cNvGraphicFramePr>
            <a:graphicFrameLocks noChangeAspect="1"/>
          </p:cNvGraphicFramePr>
          <p:nvPr/>
        </p:nvGraphicFramePr>
        <p:xfrm>
          <a:off x="5475288" y="3962400"/>
          <a:ext cx="2906712" cy="68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7" name="Equation" r:id="rId21" imgW="1841400" imgH="431640" progId="Equation.3">
                  <p:embed/>
                </p:oleObj>
              </mc:Choice>
              <mc:Fallback>
                <p:oleObj name="Equation" r:id="rId21" imgW="184140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75288" y="3962400"/>
                        <a:ext cx="2906712" cy="682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07763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76" name="Object 156"/>
          <p:cNvGraphicFramePr>
            <a:graphicFrameLocks noChangeAspect="1"/>
          </p:cNvGraphicFramePr>
          <p:nvPr/>
        </p:nvGraphicFramePr>
        <p:xfrm>
          <a:off x="5486400" y="4648200"/>
          <a:ext cx="2185988" cy="68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8" name="Equation" r:id="rId23" imgW="1384200" imgH="431640" progId="Equation.3">
                  <p:embed/>
                </p:oleObj>
              </mc:Choice>
              <mc:Fallback>
                <p:oleObj name="Equation" r:id="rId23" imgW="138420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4648200"/>
                        <a:ext cx="2185988" cy="682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07763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77" name="Object 157"/>
          <p:cNvGraphicFramePr>
            <a:graphicFrameLocks noChangeAspect="1"/>
          </p:cNvGraphicFramePr>
          <p:nvPr/>
        </p:nvGraphicFramePr>
        <p:xfrm>
          <a:off x="5486400" y="5303838"/>
          <a:ext cx="1624013" cy="1325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9" name="Equation" r:id="rId25" imgW="1028520" imgH="838080" progId="Equation.3">
                  <p:embed/>
                </p:oleObj>
              </mc:Choice>
              <mc:Fallback>
                <p:oleObj name="Equation" r:id="rId25" imgW="1028520" imgH="838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5303838"/>
                        <a:ext cx="1624013" cy="1325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07763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73993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30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0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0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0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0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0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0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784" name="Object 40"/>
          <p:cNvGraphicFramePr>
            <a:graphicFrameLocks noChangeAspect="1"/>
          </p:cNvGraphicFramePr>
          <p:nvPr/>
        </p:nvGraphicFramePr>
        <p:xfrm>
          <a:off x="1447800" y="4876800"/>
          <a:ext cx="1884363" cy="1325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3" name="Equation" r:id="rId3" imgW="1193760" imgH="838080" progId="Equation.3">
                  <p:embed/>
                </p:oleObj>
              </mc:Choice>
              <mc:Fallback>
                <p:oleObj name="Equation" r:id="rId3" imgW="1193760" imgH="838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4876800"/>
                        <a:ext cx="1884363" cy="1325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07763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86" name="Object 42"/>
          <p:cNvGraphicFramePr>
            <a:graphicFrameLocks noChangeAspect="1"/>
          </p:cNvGraphicFramePr>
          <p:nvPr/>
        </p:nvGraphicFramePr>
        <p:xfrm>
          <a:off x="4419600" y="4876800"/>
          <a:ext cx="2365375" cy="1285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4" name="Equation" r:id="rId5" imgW="1498320" imgH="812520" progId="Equation.3">
                  <p:embed/>
                </p:oleObj>
              </mc:Choice>
              <mc:Fallback>
                <p:oleObj name="Equation" r:id="rId5" imgW="1498320" imgH="8125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4876800"/>
                        <a:ext cx="2365375" cy="1285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07763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87" name="Rectangle 4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zh-TW" sz="7200" dirty="0"/>
              <a:t>Example</a:t>
            </a:r>
          </a:p>
        </p:txBody>
      </p:sp>
      <p:grpSp>
        <p:nvGrpSpPr>
          <p:cNvPr id="31794" name="Group 50"/>
          <p:cNvGrpSpPr>
            <a:grpSpLocks/>
          </p:cNvGrpSpPr>
          <p:nvPr/>
        </p:nvGrpSpPr>
        <p:grpSpPr bwMode="auto">
          <a:xfrm>
            <a:off x="1371600" y="2286000"/>
            <a:ext cx="7010400" cy="2286000"/>
            <a:chOff x="864" y="1440"/>
            <a:chExt cx="4416" cy="1440"/>
          </a:xfrm>
        </p:grpSpPr>
        <p:graphicFrame>
          <p:nvGraphicFramePr>
            <p:cNvPr id="31748" name="Object 4"/>
            <p:cNvGraphicFramePr>
              <a:graphicFrameLocks noChangeAspect="1"/>
            </p:cNvGraphicFramePr>
            <p:nvPr/>
          </p:nvGraphicFramePr>
          <p:xfrm>
            <a:off x="864" y="1440"/>
            <a:ext cx="4416" cy="14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295" name="圖表" r:id="rId7" imgW="3810406" imgH="1419454" progId="Excel.Chart.8">
                    <p:embed/>
                  </p:oleObj>
                </mc:Choice>
                <mc:Fallback>
                  <p:oleObj name="圖表" r:id="rId7" imgW="3810406" imgH="1419454" progId="Excel.Chart.8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64" y="1440"/>
                          <a:ext cx="4416" cy="144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1749" name="Line 5"/>
            <p:cNvSpPr>
              <a:spLocks noChangeShapeType="1"/>
            </p:cNvSpPr>
            <p:nvPr/>
          </p:nvSpPr>
          <p:spPr bwMode="auto">
            <a:xfrm>
              <a:off x="3062" y="1584"/>
              <a:ext cx="0" cy="10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1750" name="Line 6"/>
            <p:cNvSpPr>
              <a:spLocks noChangeShapeType="1"/>
            </p:cNvSpPr>
            <p:nvPr/>
          </p:nvSpPr>
          <p:spPr bwMode="auto">
            <a:xfrm>
              <a:off x="3577" y="240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1751" name="Line 7"/>
            <p:cNvSpPr>
              <a:spLocks noChangeShapeType="1"/>
            </p:cNvSpPr>
            <p:nvPr/>
          </p:nvSpPr>
          <p:spPr bwMode="auto">
            <a:xfrm>
              <a:off x="4080" y="240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1752" name="Line 8"/>
            <p:cNvSpPr>
              <a:spLocks noChangeShapeType="1"/>
            </p:cNvSpPr>
            <p:nvPr/>
          </p:nvSpPr>
          <p:spPr bwMode="auto">
            <a:xfrm>
              <a:off x="4561" y="240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1753" name="Line 9"/>
            <p:cNvSpPr>
              <a:spLocks noChangeShapeType="1"/>
            </p:cNvSpPr>
            <p:nvPr/>
          </p:nvSpPr>
          <p:spPr bwMode="auto">
            <a:xfrm>
              <a:off x="2064" y="240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1754" name="Line 10"/>
            <p:cNvSpPr>
              <a:spLocks noChangeShapeType="1"/>
            </p:cNvSpPr>
            <p:nvPr/>
          </p:nvSpPr>
          <p:spPr bwMode="auto">
            <a:xfrm>
              <a:off x="2567" y="240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1756" name="Line 12"/>
            <p:cNvSpPr>
              <a:spLocks noChangeShapeType="1"/>
            </p:cNvSpPr>
            <p:nvPr/>
          </p:nvSpPr>
          <p:spPr bwMode="auto">
            <a:xfrm>
              <a:off x="1584" y="240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1757" name="Text Box 13"/>
            <p:cNvSpPr txBox="1">
              <a:spLocks noChangeArrowheads="1"/>
            </p:cNvSpPr>
            <p:nvPr/>
          </p:nvSpPr>
          <p:spPr bwMode="auto">
            <a:xfrm>
              <a:off x="3456" y="2496"/>
              <a:ext cx="288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zh-TW" sz="1200"/>
                <a:t>40</a:t>
              </a:r>
              <a:r>
                <a:rPr lang="en-US" altLang="zh-TW" sz="1200">
                  <a:sym typeface="Symbol" pitchFamily="18" charset="2"/>
                </a:rPr>
                <a:t></a:t>
              </a:r>
              <a:endParaRPr lang="en-US" altLang="zh-TW" sz="1200"/>
            </a:p>
          </p:txBody>
        </p:sp>
        <p:sp>
          <p:nvSpPr>
            <p:cNvPr id="31758" name="Text Box 14"/>
            <p:cNvSpPr txBox="1">
              <a:spLocks noChangeArrowheads="1"/>
            </p:cNvSpPr>
            <p:nvPr/>
          </p:nvSpPr>
          <p:spPr bwMode="auto">
            <a:xfrm>
              <a:off x="3984" y="2496"/>
              <a:ext cx="288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zh-TW" sz="1200"/>
                <a:t>80</a:t>
              </a:r>
              <a:r>
                <a:rPr lang="en-US" altLang="zh-TW" sz="1200">
                  <a:sym typeface="Symbol" pitchFamily="18" charset="2"/>
                </a:rPr>
                <a:t></a:t>
              </a:r>
              <a:endParaRPr lang="en-US" altLang="zh-TW" sz="1200"/>
            </a:p>
          </p:txBody>
        </p:sp>
        <p:sp>
          <p:nvSpPr>
            <p:cNvPr id="31759" name="Text Box 15"/>
            <p:cNvSpPr txBox="1">
              <a:spLocks noChangeArrowheads="1"/>
            </p:cNvSpPr>
            <p:nvPr/>
          </p:nvSpPr>
          <p:spPr bwMode="auto">
            <a:xfrm>
              <a:off x="4416" y="2496"/>
              <a:ext cx="336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zh-TW" sz="1200"/>
                <a:t>120</a:t>
              </a:r>
              <a:r>
                <a:rPr lang="en-US" altLang="zh-TW" sz="1200">
                  <a:sym typeface="Symbol" pitchFamily="18" charset="2"/>
                </a:rPr>
                <a:t></a:t>
              </a:r>
              <a:endParaRPr lang="en-US" altLang="zh-TW" sz="1200"/>
            </a:p>
          </p:txBody>
        </p:sp>
        <p:sp>
          <p:nvSpPr>
            <p:cNvPr id="31760" name="Text Box 16"/>
            <p:cNvSpPr txBox="1">
              <a:spLocks noChangeArrowheads="1"/>
            </p:cNvSpPr>
            <p:nvPr/>
          </p:nvSpPr>
          <p:spPr bwMode="auto">
            <a:xfrm>
              <a:off x="2448" y="2496"/>
              <a:ext cx="336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zh-TW" sz="1200"/>
                <a:t>-40</a:t>
              </a:r>
              <a:r>
                <a:rPr lang="en-US" altLang="zh-TW" sz="1200">
                  <a:sym typeface="Symbol" pitchFamily="18" charset="2"/>
                </a:rPr>
                <a:t></a:t>
              </a:r>
              <a:endParaRPr lang="en-US" altLang="zh-TW" sz="1200"/>
            </a:p>
          </p:txBody>
        </p:sp>
        <p:sp>
          <p:nvSpPr>
            <p:cNvPr id="31761" name="Text Box 17"/>
            <p:cNvSpPr txBox="1">
              <a:spLocks noChangeArrowheads="1"/>
            </p:cNvSpPr>
            <p:nvPr/>
          </p:nvSpPr>
          <p:spPr bwMode="auto">
            <a:xfrm>
              <a:off x="2928" y="2467"/>
              <a:ext cx="288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zh-TW" sz="1200"/>
                <a:t>0</a:t>
              </a:r>
            </a:p>
          </p:txBody>
        </p:sp>
        <p:sp>
          <p:nvSpPr>
            <p:cNvPr id="31762" name="Text Box 18"/>
            <p:cNvSpPr txBox="1">
              <a:spLocks noChangeArrowheads="1"/>
            </p:cNvSpPr>
            <p:nvPr/>
          </p:nvSpPr>
          <p:spPr bwMode="auto">
            <a:xfrm>
              <a:off x="1440" y="2496"/>
              <a:ext cx="384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zh-TW" sz="1200"/>
                <a:t>-120</a:t>
              </a:r>
              <a:r>
                <a:rPr lang="en-US" altLang="zh-TW" sz="1200">
                  <a:sym typeface="Symbol" pitchFamily="18" charset="2"/>
                </a:rPr>
                <a:t></a:t>
              </a:r>
              <a:endParaRPr lang="en-US" altLang="zh-TW" sz="1200"/>
            </a:p>
          </p:txBody>
        </p:sp>
        <p:sp>
          <p:nvSpPr>
            <p:cNvPr id="31763" name="Text Box 19"/>
            <p:cNvSpPr txBox="1">
              <a:spLocks noChangeArrowheads="1"/>
            </p:cNvSpPr>
            <p:nvPr/>
          </p:nvSpPr>
          <p:spPr bwMode="auto">
            <a:xfrm>
              <a:off x="1920" y="2496"/>
              <a:ext cx="336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zh-TW" sz="1200"/>
                <a:t>-80</a:t>
              </a:r>
              <a:r>
                <a:rPr lang="en-US" altLang="zh-TW" sz="1200">
                  <a:sym typeface="Symbol" pitchFamily="18" charset="2"/>
                </a:rPr>
                <a:t></a:t>
              </a:r>
              <a:endParaRPr lang="en-US" altLang="zh-TW" sz="1200"/>
            </a:p>
          </p:txBody>
        </p:sp>
        <p:sp>
          <p:nvSpPr>
            <p:cNvPr id="31765" name="Text Box 21"/>
            <p:cNvSpPr txBox="1">
              <a:spLocks noChangeArrowheads="1"/>
            </p:cNvSpPr>
            <p:nvPr/>
          </p:nvSpPr>
          <p:spPr bwMode="auto">
            <a:xfrm>
              <a:off x="3066" y="1564"/>
              <a:ext cx="29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TW" sz="1600" i="1"/>
                <a:t>A</a:t>
              </a:r>
              <a:r>
                <a:rPr lang="en-US" altLang="zh-TW" sz="1600"/>
                <a:t>/5</a:t>
              </a:r>
            </a:p>
          </p:txBody>
        </p:sp>
        <p:sp>
          <p:nvSpPr>
            <p:cNvPr id="31788" name="Text Box 44"/>
            <p:cNvSpPr txBox="1">
              <a:spLocks noChangeArrowheads="1"/>
            </p:cNvSpPr>
            <p:nvPr/>
          </p:nvSpPr>
          <p:spPr bwMode="auto">
            <a:xfrm>
              <a:off x="3456" y="2611"/>
              <a:ext cx="288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zh-TW" sz="1200"/>
                <a:t>5</a:t>
              </a:r>
              <a:r>
                <a:rPr lang="en-US" altLang="zh-TW" sz="1200">
                  <a:sym typeface="Symbol" pitchFamily="18" charset="2"/>
                </a:rPr>
                <a:t></a:t>
              </a:r>
              <a:r>
                <a:rPr lang="en-US" altLang="zh-TW" sz="1200" baseline="-25000">
                  <a:sym typeface="Symbol" pitchFamily="18" charset="2"/>
                </a:rPr>
                <a:t>0</a:t>
              </a:r>
              <a:endParaRPr lang="en-US" altLang="zh-TW" sz="1200"/>
            </a:p>
          </p:txBody>
        </p:sp>
        <p:sp>
          <p:nvSpPr>
            <p:cNvPr id="31789" name="Text Box 45"/>
            <p:cNvSpPr txBox="1">
              <a:spLocks noChangeArrowheads="1"/>
            </p:cNvSpPr>
            <p:nvPr/>
          </p:nvSpPr>
          <p:spPr bwMode="auto">
            <a:xfrm>
              <a:off x="3984" y="2611"/>
              <a:ext cx="336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zh-TW" sz="1200"/>
                <a:t>10</a:t>
              </a:r>
              <a:r>
                <a:rPr lang="en-US" altLang="zh-TW" sz="1200">
                  <a:sym typeface="Symbol" pitchFamily="18" charset="2"/>
                </a:rPr>
                <a:t></a:t>
              </a:r>
              <a:r>
                <a:rPr lang="en-US" altLang="zh-TW" sz="1200" baseline="-25000">
                  <a:sym typeface="Symbol" pitchFamily="18" charset="2"/>
                </a:rPr>
                <a:t>0</a:t>
              </a:r>
              <a:endParaRPr lang="en-US" altLang="zh-TW" sz="1200"/>
            </a:p>
          </p:txBody>
        </p:sp>
        <p:sp>
          <p:nvSpPr>
            <p:cNvPr id="31790" name="Text Box 46"/>
            <p:cNvSpPr txBox="1">
              <a:spLocks noChangeArrowheads="1"/>
            </p:cNvSpPr>
            <p:nvPr/>
          </p:nvSpPr>
          <p:spPr bwMode="auto">
            <a:xfrm>
              <a:off x="4416" y="2611"/>
              <a:ext cx="336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zh-TW" sz="1200"/>
                <a:t>15</a:t>
              </a:r>
              <a:r>
                <a:rPr lang="en-US" altLang="zh-TW" sz="1200">
                  <a:sym typeface="Symbol" pitchFamily="18" charset="2"/>
                </a:rPr>
                <a:t></a:t>
              </a:r>
              <a:r>
                <a:rPr lang="en-US" altLang="zh-TW" sz="1200" baseline="-25000">
                  <a:sym typeface="Symbol" pitchFamily="18" charset="2"/>
                </a:rPr>
                <a:t>0</a:t>
              </a:r>
              <a:endParaRPr lang="en-US" altLang="zh-TW" sz="1200"/>
            </a:p>
          </p:txBody>
        </p:sp>
        <p:sp>
          <p:nvSpPr>
            <p:cNvPr id="31791" name="Text Box 47"/>
            <p:cNvSpPr txBox="1">
              <a:spLocks noChangeArrowheads="1"/>
            </p:cNvSpPr>
            <p:nvPr/>
          </p:nvSpPr>
          <p:spPr bwMode="auto">
            <a:xfrm>
              <a:off x="2448" y="2611"/>
              <a:ext cx="336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zh-TW" sz="1200"/>
                <a:t>-5</a:t>
              </a:r>
              <a:r>
                <a:rPr lang="en-US" altLang="zh-TW" sz="1200">
                  <a:sym typeface="Symbol" pitchFamily="18" charset="2"/>
                </a:rPr>
                <a:t></a:t>
              </a:r>
              <a:r>
                <a:rPr lang="en-US" altLang="zh-TW" sz="1200" baseline="-25000">
                  <a:sym typeface="Symbol" pitchFamily="18" charset="2"/>
                </a:rPr>
                <a:t>0</a:t>
              </a:r>
              <a:endParaRPr lang="en-US" altLang="zh-TW" sz="1200"/>
            </a:p>
          </p:txBody>
        </p:sp>
        <p:sp>
          <p:nvSpPr>
            <p:cNvPr id="31792" name="Text Box 48"/>
            <p:cNvSpPr txBox="1">
              <a:spLocks noChangeArrowheads="1"/>
            </p:cNvSpPr>
            <p:nvPr/>
          </p:nvSpPr>
          <p:spPr bwMode="auto">
            <a:xfrm>
              <a:off x="1920" y="2611"/>
              <a:ext cx="43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zh-TW" sz="1200"/>
                <a:t>-10</a:t>
              </a:r>
              <a:r>
                <a:rPr lang="en-US" altLang="zh-TW" sz="1200">
                  <a:sym typeface="Symbol" pitchFamily="18" charset="2"/>
                </a:rPr>
                <a:t></a:t>
              </a:r>
              <a:r>
                <a:rPr lang="en-US" altLang="zh-TW" sz="1200" baseline="-25000">
                  <a:sym typeface="Symbol" pitchFamily="18" charset="2"/>
                </a:rPr>
                <a:t>0</a:t>
              </a:r>
              <a:endParaRPr lang="en-US" altLang="zh-TW" sz="1200"/>
            </a:p>
          </p:txBody>
        </p:sp>
        <p:sp>
          <p:nvSpPr>
            <p:cNvPr id="31793" name="Text Box 49"/>
            <p:cNvSpPr txBox="1">
              <a:spLocks noChangeArrowheads="1"/>
            </p:cNvSpPr>
            <p:nvPr/>
          </p:nvSpPr>
          <p:spPr bwMode="auto">
            <a:xfrm>
              <a:off x="1440" y="2611"/>
              <a:ext cx="43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zh-TW" sz="1200"/>
                <a:t>-15</a:t>
              </a:r>
              <a:r>
                <a:rPr lang="en-US" altLang="zh-TW" sz="1200">
                  <a:sym typeface="Symbol" pitchFamily="18" charset="2"/>
                </a:rPr>
                <a:t></a:t>
              </a:r>
              <a:r>
                <a:rPr lang="en-US" altLang="zh-TW" sz="1200" baseline="-25000">
                  <a:sym typeface="Symbol" pitchFamily="18" charset="2"/>
                </a:rPr>
                <a:t>0</a:t>
              </a:r>
              <a:endParaRPr lang="en-US" altLang="zh-TW" sz="1200"/>
            </a:p>
          </p:txBody>
        </p:sp>
      </p:grpSp>
      <p:sp>
        <p:nvSpPr>
          <p:cNvPr id="31795" name="Rectangle 51"/>
          <p:cNvSpPr>
            <a:spLocks noChangeArrowheads="1"/>
          </p:cNvSpPr>
          <p:nvPr/>
        </p:nvSpPr>
        <p:spPr bwMode="auto">
          <a:xfrm>
            <a:off x="5257800" y="4800600"/>
            <a:ext cx="762000" cy="762000"/>
          </a:xfrm>
          <a:prstGeom prst="rect">
            <a:avLst/>
          </a:prstGeom>
          <a:noFill/>
          <a:ln w="38100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698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1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1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3" presetClass="entr" presetSubtype="28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17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17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1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9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789" name="Object 21"/>
          <p:cNvGraphicFramePr>
            <a:graphicFrameLocks noChangeAspect="1"/>
          </p:cNvGraphicFramePr>
          <p:nvPr/>
        </p:nvGraphicFramePr>
        <p:xfrm>
          <a:off x="1447800" y="4876800"/>
          <a:ext cx="1884363" cy="1325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7" name="Equation" r:id="rId3" imgW="1193760" imgH="838080" progId="Equation.3">
                  <p:embed/>
                </p:oleObj>
              </mc:Choice>
              <mc:Fallback>
                <p:oleObj name="Equation" r:id="rId3" imgW="1193760" imgH="838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4876800"/>
                        <a:ext cx="1884363" cy="1325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07763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90" name="Object 22"/>
          <p:cNvGraphicFramePr>
            <a:graphicFrameLocks noChangeAspect="1"/>
          </p:cNvGraphicFramePr>
          <p:nvPr/>
        </p:nvGraphicFramePr>
        <p:xfrm>
          <a:off x="4419600" y="4876800"/>
          <a:ext cx="2365375" cy="1285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8" name="Equation" r:id="rId5" imgW="1498320" imgH="812520" progId="Equation.3">
                  <p:embed/>
                </p:oleObj>
              </mc:Choice>
              <mc:Fallback>
                <p:oleObj name="Equation" r:id="rId5" imgW="1498320" imgH="8125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4876800"/>
                        <a:ext cx="2365375" cy="1285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07763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91" name="Rectangle 2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zh-TW" sz="7200" dirty="0"/>
              <a:t>Example</a:t>
            </a:r>
          </a:p>
        </p:txBody>
      </p:sp>
      <p:grpSp>
        <p:nvGrpSpPr>
          <p:cNvPr id="32872" name="Group 104"/>
          <p:cNvGrpSpPr>
            <a:grpSpLocks/>
          </p:cNvGrpSpPr>
          <p:nvPr/>
        </p:nvGrpSpPr>
        <p:grpSpPr bwMode="auto">
          <a:xfrm>
            <a:off x="1371600" y="3048000"/>
            <a:ext cx="7010400" cy="1447800"/>
            <a:chOff x="864" y="1920"/>
            <a:chExt cx="4416" cy="912"/>
          </a:xfrm>
        </p:grpSpPr>
        <p:grpSp>
          <p:nvGrpSpPr>
            <p:cNvPr id="32865" name="Group 97"/>
            <p:cNvGrpSpPr>
              <a:grpSpLocks/>
            </p:cNvGrpSpPr>
            <p:nvPr/>
          </p:nvGrpSpPr>
          <p:grpSpPr bwMode="auto">
            <a:xfrm>
              <a:off x="864" y="1920"/>
              <a:ext cx="4416" cy="768"/>
              <a:chOff x="864" y="1920"/>
              <a:chExt cx="4416" cy="768"/>
            </a:xfrm>
          </p:grpSpPr>
          <p:graphicFrame>
            <p:nvGraphicFramePr>
              <p:cNvPr id="32792" name="Object 24"/>
              <p:cNvGraphicFramePr>
                <a:graphicFrameLocks noChangeAspect="1"/>
              </p:cNvGraphicFramePr>
              <p:nvPr/>
            </p:nvGraphicFramePr>
            <p:xfrm>
              <a:off x="864" y="1920"/>
              <a:ext cx="4416" cy="76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3319" name="圖表" r:id="rId7" imgW="3810406" imgH="1419454" progId="Excel.Chart.8">
                      <p:embed/>
                    </p:oleObj>
                  </mc:Choice>
                  <mc:Fallback>
                    <p:oleObj name="圖表" r:id="rId7" imgW="3810406" imgH="1419454" progId="Excel.Chart.8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864" y="1920"/>
                            <a:ext cx="4416" cy="76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32775" name="Line 7"/>
              <p:cNvSpPr>
                <a:spLocks noChangeShapeType="1"/>
              </p:cNvSpPr>
              <p:nvPr/>
            </p:nvSpPr>
            <p:spPr bwMode="auto">
              <a:xfrm>
                <a:off x="3577" y="2400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2776" name="Line 8"/>
              <p:cNvSpPr>
                <a:spLocks noChangeShapeType="1"/>
              </p:cNvSpPr>
              <p:nvPr/>
            </p:nvSpPr>
            <p:spPr bwMode="auto">
              <a:xfrm>
                <a:off x="4080" y="2400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2777" name="Line 9"/>
              <p:cNvSpPr>
                <a:spLocks noChangeShapeType="1"/>
              </p:cNvSpPr>
              <p:nvPr/>
            </p:nvSpPr>
            <p:spPr bwMode="auto">
              <a:xfrm>
                <a:off x="4561" y="2400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2778" name="Line 10"/>
              <p:cNvSpPr>
                <a:spLocks noChangeShapeType="1"/>
              </p:cNvSpPr>
              <p:nvPr/>
            </p:nvSpPr>
            <p:spPr bwMode="auto">
              <a:xfrm>
                <a:off x="2064" y="2400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2779" name="Line 11"/>
              <p:cNvSpPr>
                <a:spLocks noChangeShapeType="1"/>
              </p:cNvSpPr>
              <p:nvPr/>
            </p:nvSpPr>
            <p:spPr bwMode="auto">
              <a:xfrm>
                <a:off x="2567" y="2400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2780" name="Line 12"/>
              <p:cNvSpPr>
                <a:spLocks noChangeShapeType="1"/>
              </p:cNvSpPr>
              <p:nvPr/>
            </p:nvSpPr>
            <p:spPr bwMode="auto">
              <a:xfrm>
                <a:off x="1584" y="2400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2781" name="Text Box 13"/>
              <p:cNvSpPr txBox="1">
                <a:spLocks noChangeArrowheads="1"/>
              </p:cNvSpPr>
              <p:nvPr/>
            </p:nvSpPr>
            <p:spPr bwMode="auto">
              <a:xfrm>
                <a:off x="3456" y="2496"/>
                <a:ext cx="288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altLang="zh-TW" sz="1200"/>
                  <a:t>40</a:t>
                </a:r>
                <a:r>
                  <a:rPr lang="en-US" altLang="zh-TW" sz="1200">
                    <a:sym typeface="Symbol" pitchFamily="18" charset="2"/>
                  </a:rPr>
                  <a:t></a:t>
                </a:r>
                <a:endParaRPr lang="en-US" altLang="zh-TW" sz="1200"/>
              </a:p>
            </p:txBody>
          </p:sp>
          <p:sp>
            <p:nvSpPr>
              <p:cNvPr id="32782" name="Text Box 14"/>
              <p:cNvSpPr txBox="1">
                <a:spLocks noChangeArrowheads="1"/>
              </p:cNvSpPr>
              <p:nvPr/>
            </p:nvSpPr>
            <p:spPr bwMode="auto">
              <a:xfrm>
                <a:off x="3984" y="2496"/>
                <a:ext cx="288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altLang="zh-TW" sz="1200"/>
                  <a:t>80</a:t>
                </a:r>
                <a:r>
                  <a:rPr lang="en-US" altLang="zh-TW" sz="1200">
                    <a:sym typeface="Symbol" pitchFamily="18" charset="2"/>
                  </a:rPr>
                  <a:t></a:t>
                </a:r>
                <a:endParaRPr lang="en-US" altLang="zh-TW" sz="1200"/>
              </a:p>
            </p:txBody>
          </p:sp>
          <p:sp>
            <p:nvSpPr>
              <p:cNvPr id="32783" name="Text Box 15"/>
              <p:cNvSpPr txBox="1">
                <a:spLocks noChangeArrowheads="1"/>
              </p:cNvSpPr>
              <p:nvPr/>
            </p:nvSpPr>
            <p:spPr bwMode="auto">
              <a:xfrm>
                <a:off x="4416" y="2496"/>
                <a:ext cx="336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altLang="zh-TW" sz="1200"/>
                  <a:t>120</a:t>
                </a:r>
                <a:r>
                  <a:rPr lang="en-US" altLang="zh-TW" sz="1200">
                    <a:sym typeface="Symbol" pitchFamily="18" charset="2"/>
                  </a:rPr>
                  <a:t></a:t>
                </a:r>
                <a:endParaRPr lang="en-US" altLang="zh-TW" sz="1200"/>
              </a:p>
            </p:txBody>
          </p:sp>
          <p:sp>
            <p:nvSpPr>
              <p:cNvPr id="32784" name="Text Box 16"/>
              <p:cNvSpPr txBox="1">
                <a:spLocks noChangeArrowheads="1"/>
              </p:cNvSpPr>
              <p:nvPr/>
            </p:nvSpPr>
            <p:spPr bwMode="auto">
              <a:xfrm>
                <a:off x="2448" y="2496"/>
                <a:ext cx="336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altLang="zh-TW" sz="1200"/>
                  <a:t>-40</a:t>
                </a:r>
                <a:r>
                  <a:rPr lang="en-US" altLang="zh-TW" sz="1200">
                    <a:sym typeface="Symbol" pitchFamily="18" charset="2"/>
                  </a:rPr>
                  <a:t></a:t>
                </a:r>
                <a:endParaRPr lang="en-US" altLang="zh-TW" sz="1200"/>
              </a:p>
            </p:txBody>
          </p:sp>
          <p:sp>
            <p:nvSpPr>
              <p:cNvPr id="32785" name="Text Box 17"/>
              <p:cNvSpPr txBox="1">
                <a:spLocks noChangeArrowheads="1"/>
              </p:cNvSpPr>
              <p:nvPr/>
            </p:nvSpPr>
            <p:spPr bwMode="auto">
              <a:xfrm>
                <a:off x="2928" y="2467"/>
                <a:ext cx="288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altLang="zh-TW" sz="1200"/>
                  <a:t>0</a:t>
                </a:r>
              </a:p>
            </p:txBody>
          </p:sp>
          <p:sp>
            <p:nvSpPr>
              <p:cNvPr id="32786" name="Text Box 18"/>
              <p:cNvSpPr txBox="1">
                <a:spLocks noChangeArrowheads="1"/>
              </p:cNvSpPr>
              <p:nvPr/>
            </p:nvSpPr>
            <p:spPr bwMode="auto">
              <a:xfrm>
                <a:off x="1440" y="2496"/>
                <a:ext cx="384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altLang="zh-TW" sz="1200"/>
                  <a:t>-120</a:t>
                </a:r>
                <a:r>
                  <a:rPr lang="en-US" altLang="zh-TW" sz="1200">
                    <a:sym typeface="Symbol" pitchFamily="18" charset="2"/>
                  </a:rPr>
                  <a:t></a:t>
                </a:r>
                <a:endParaRPr lang="en-US" altLang="zh-TW" sz="1200"/>
              </a:p>
            </p:txBody>
          </p:sp>
          <p:sp>
            <p:nvSpPr>
              <p:cNvPr id="32787" name="Text Box 19"/>
              <p:cNvSpPr txBox="1">
                <a:spLocks noChangeArrowheads="1"/>
              </p:cNvSpPr>
              <p:nvPr/>
            </p:nvSpPr>
            <p:spPr bwMode="auto">
              <a:xfrm>
                <a:off x="1920" y="2496"/>
                <a:ext cx="336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altLang="zh-TW" sz="1200"/>
                  <a:t>-80</a:t>
                </a:r>
                <a:r>
                  <a:rPr lang="en-US" altLang="zh-TW" sz="1200">
                    <a:sym typeface="Symbol" pitchFamily="18" charset="2"/>
                  </a:rPr>
                  <a:t></a:t>
                </a:r>
                <a:endParaRPr lang="en-US" altLang="zh-TW" sz="1200"/>
              </a:p>
            </p:txBody>
          </p:sp>
          <p:sp>
            <p:nvSpPr>
              <p:cNvPr id="32774" name="Line 6"/>
              <p:cNvSpPr>
                <a:spLocks noChangeShapeType="1"/>
              </p:cNvSpPr>
              <p:nvPr/>
            </p:nvSpPr>
            <p:spPr bwMode="auto">
              <a:xfrm>
                <a:off x="3071" y="1989"/>
                <a:ext cx="0" cy="60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2788" name="Text Box 20"/>
              <p:cNvSpPr txBox="1">
                <a:spLocks noChangeArrowheads="1"/>
              </p:cNvSpPr>
              <p:nvPr/>
            </p:nvSpPr>
            <p:spPr bwMode="auto">
              <a:xfrm>
                <a:off x="3066" y="1920"/>
                <a:ext cx="358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TW" sz="1600" i="1"/>
                  <a:t>A</a:t>
                </a:r>
                <a:r>
                  <a:rPr lang="en-US" altLang="zh-TW" sz="1600"/>
                  <a:t>/10</a:t>
                </a:r>
              </a:p>
            </p:txBody>
          </p:sp>
        </p:grpSp>
        <p:sp>
          <p:nvSpPr>
            <p:cNvPr id="32866" name="Text Box 98"/>
            <p:cNvSpPr txBox="1">
              <a:spLocks noChangeArrowheads="1"/>
            </p:cNvSpPr>
            <p:nvPr/>
          </p:nvSpPr>
          <p:spPr bwMode="auto">
            <a:xfrm>
              <a:off x="3456" y="2659"/>
              <a:ext cx="336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zh-TW" sz="1200"/>
                <a:t>10</a:t>
              </a:r>
              <a:r>
                <a:rPr lang="en-US" altLang="zh-TW" sz="1200">
                  <a:sym typeface="Symbol" pitchFamily="18" charset="2"/>
                </a:rPr>
                <a:t></a:t>
              </a:r>
              <a:r>
                <a:rPr lang="en-US" altLang="zh-TW" sz="1200" baseline="-25000">
                  <a:sym typeface="Symbol" pitchFamily="18" charset="2"/>
                </a:rPr>
                <a:t>0</a:t>
              </a:r>
              <a:endParaRPr lang="en-US" altLang="zh-TW" sz="1200"/>
            </a:p>
          </p:txBody>
        </p:sp>
        <p:sp>
          <p:nvSpPr>
            <p:cNvPr id="32867" name="Text Box 99"/>
            <p:cNvSpPr txBox="1">
              <a:spLocks noChangeArrowheads="1"/>
            </p:cNvSpPr>
            <p:nvPr/>
          </p:nvSpPr>
          <p:spPr bwMode="auto">
            <a:xfrm>
              <a:off x="3984" y="2659"/>
              <a:ext cx="336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zh-TW" sz="1200"/>
                <a:t>20</a:t>
              </a:r>
              <a:r>
                <a:rPr lang="en-US" altLang="zh-TW" sz="1200">
                  <a:sym typeface="Symbol" pitchFamily="18" charset="2"/>
                </a:rPr>
                <a:t></a:t>
              </a:r>
              <a:r>
                <a:rPr lang="en-US" altLang="zh-TW" sz="1200" baseline="-25000">
                  <a:sym typeface="Symbol" pitchFamily="18" charset="2"/>
                </a:rPr>
                <a:t>0</a:t>
              </a:r>
              <a:endParaRPr lang="en-US" altLang="zh-TW" sz="1200"/>
            </a:p>
          </p:txBody>
        </p:sp>
        <p:sp>
          <p:nvSpPr>
            <p:cNvPr id="32868" name="Text Box 100"/>
            <p:cNvSpPr txBox="1">
              <a:spLocks noChangeArrowheads="1"/>
            </p:cNvSpPr>
            <p:nvPr/>
          </p:nvSpPr>
          <p:spPr bwMode="auto">
            <a:xfrm>
              <a:off x="4416" y="2659"/>
              <a:ext cx="336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zh-TW" sz="1200"/>
                <a:t>30</a:t>
              </a:r>
              <a:r>
                <a:rPr lang="en-US" altLang="zh-TW" sz="1200">
                  <a:sym typeface="Symbol" pitchFamily="18" charset="2"/>
                </a:rPr>
                <a:t></a:t>
              </a:r>
              <a:r>
                <a:rPr lang="en-US" altLang="zh-TW" sz="1200" baseline="-25000">
                  <a:sym typeface="Symbol" pitchFamily="18" charset="2"/>
                </a:rPr>
                <a:t>0</a:t>
              </a:r>
              <a:endParaRPr lang="en-US" altLang="zh-TW" sz="1200"/>
            </a:p>
          </p:txBody>
        </p:sp>
        <p:sp>
          <p:nvSpPr>
            <p:cNvPr id="32869" name="Text Box 101"/>
            <p:cNvSpPr txBox="1">
              <a:spLocks noChangeArrowheads="1"/>
            </p:cNvSpPr>
            <p:nvPr/>
          </p:nvSpPr>
          <p:spPr bwMode="auto">
            <a:xfrm>
              <a:off x="2448" y="2659"/>
              <a:ext cx="43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zh-TW" sz="1200"/>
                <a:t>-10</a:t>
              </a:r>
              <a:r>
                <a:rPr lang="en-US" altLang="zh-TW" sz="1200">
                  <a:sym typeface="Symbol" pitchFamily="18" charset="2"/>
                </a:rPr>
                <a:t></a:t>
              </a:r>
              <a:r>
                <a:rPr lang="en-US" altLang="zh-TW" sz="1200" baseline="-25000">
                  <a:sym typeface="Symbol" pitchFamily="18" charset="2"/>
                </a:rPr>
                <a:t>0</a:t>
              </a:r>
              <a:endParaRPr lang="en-US" altLang="zh-TW" sz="1200"/>
            </a:p>
          </p:txBody>
        </p:sp>
        <p:sp>
          <p:nvSpPr>
            <p:cNvPr id="32870" name="Text Box 102"/>
            <p:cNvSpPr txBox="1">
              <a:spLocks noChangeArrowheads="1"/>
            </p:cNvSpPr>
            <p:nvPr/>
          </p:nvSpPr>
          <p:spPr bwMode="auto">
            <a:xfrm>
              <a:off x="1920" y="2659"/>
              <a:ext cx="43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zh-TW" sz="1200"/>
                <a:t>-20</a:t>
              </a:r>
              <a:r>
                <a:rPr lang="en-US" altLang="zh-TW" sz="1200">
                  <a:sym typeface="Symbol" pitchFamily="18" charset="2"/>
                </a:rPr>
                <a:t></a:t>
              </a:r>
              <a:r>
                <a:rPr lang="en-US" altLang="zh-TW" sz="1200" baseline="-25000">
                  <a:sym typeface="Symbol" pitchFamily="18" charset="2"/>
                </a:rPr>
                <a:t>0</a:t>
              </a:r>
              <a:endParaRPr lang="en-US" altLang="zh-TW" sz="1200"/>
            </a:p>
          </p:txBody>
        </p:sp>
        <p:sp>
          <p:nvSpPr>
            <p:cNvPr id="32871" name="Text Box 103"/>
            <p:cNvSpPr txBox="1">
              <a:spLocks noChangeArrowheads="1"/>
            </p:cNvSpPr>
            <p:nvPr/>
          </p:nvSpPr>
          <p:spPr bwMode="auto">
            <a:xfrm>
              <a:off x="1440" y="2659"/>
              <a:ext cx="43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zh-TW" sz="1200"/>
                <a:t>-30</a:t>
              </a:r>
              <a:r>
                <a:rPr lang="en-US" altLang="zh-TW" sz="1200">
                  <a:sym typeface="Symbol" pitchFamily="18" charset="2"/>
                </a:rPr>
                <a:t></a:t>
              </a:r>
              <a:r>
                <a:rPr lang="en-US" altLang="zh-TW" sz="1200" baseline="-25000">
                  <a:sym typeface="Symbol" pitchFamily="18" charset="2"/>
                </a:rPr>
                <a:t>0</a:t>
              </a:r>
              <a:endParaRPr lang="en-US" altLang="zh-TW" sz="1200"/>
            </a:p>
          </p:txBody>
        </p:sp>
      </p:grpSp>
      <p:sp>
        <p:nvSpPr>
          <p:cNvPr id="32873" name="Rectangle 105"/>
          <p:cNvSpPr>
            <a:spLocks noChangeArrowheads="1"/>
          </p:cNvSpPr>
          <p:nvPr/>
        </p:nvSpPr>
        <p:spPr bwMode="auto">
          <a:xfrm>
            <a:off x="5257800" y="4800600"/>
            <a:ext cx="762000" cy="762000"/>
          </a:xfrm>
          <a:prstGeom prst="rect">
            <a:avLst/>
          </a:prstGeom>
          <a:noFill/>
          <a:ln w="38100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958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2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28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28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28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2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87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28" name="Rectangle 36"/>
          <p:cNvSpPr>
            <a:spLocks noChangeArrowheads="1"/>
          </p:cNvSpPr>
          <p:nvPr/>
        </p:nvSpPr>
        <p:spPr bwMode="auto">
          <a:xfrm>
            <a:off x="6443663" y="5661025"/>
            <a:ext cx="936625" cy="504825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zh-TW" sz="7200" dirty="0"/>
              <a:t>Example</a:t>
            </a:r>
          </a:p>
        </p:txBody>
      </p:sp>
      <p:graphicFrame>
        <p:nvGraphicFramePr>
          <p:cNvPr id="33817" name="Object 25"/>
          <p:cNvGraphicFramePr>
            <a:graphicFrameLocks noChangeAspect="1"/>
          </p:cNvGraphicFramePr>
          <p:nvPr/>
        </p:nvGraphicFramePr>
        <p:xfrm>
          <a:off x="915988" y="4038600"/>
          <a:ext cx="1682750" cy="60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7" name="Equation" r:id="rId3" imgW="1091880" imgH="393480" progId="Equation.3">
                  <p:embed/>
                </p:oleObj>
              </mc:Choice>
              <mc:Fallback>
                <p:oleObj name="Equation" r:id="rId3" imgW="10918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5988" y="4038600"/>
                        <a:ext cx="1682750" cy="606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07763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818" name="Object 26"/>
          <p:cNvGraphicFramePr>
            <a:graphicFrameLocks noChangeAspect="1"/>
          </p:cNvGraphicFramePr>
          <p:nvPr/>
        </p:nvGraphicFramePr>
        <p:xfrm>
          <a:off x="1185863" y="4724400"/>
          <a:ext cx="1925637" cy="82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8" name="Equation" r:id="rId5" imgW="1218960" imgH="520560" progId="Equation.3">
                  <p:embed/>
                </p:oleObj>
              </mc:Choice>
              <mc:Fallback>
                <p:oleObj name="Equation" r:id="rId5" imgW="1218960" imgH="520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5863" y="4724400"/>
                        <a:ext cx="1925637" cy="822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07763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819" name="Object 27"/>
          <p:cNvGraphicFramePr>
            <a:graphicFrameLocks noChangeAspect="1"/>
          </p:cNvGraphicFramePr>
          <p:nvPr/>
        </p:nvGraphicFramePr>
        <p:xfrm>
          <a:off x="1222375" y="5718175"/>
          <a:ext cx="2968625" cy="763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9" name="Equation" r:id="rId7" imgW="1879560" imgH="482400" progId="Equation.3">
                  <p:embed/>
                </p:oleObj>
              </mc:Choice>
              <mc:Fallback>
                <p:oleObj name="Equation" r:id="rId7" imgW="187956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2375" y="5718175"/>
                        <a:ext cx="2968625" cy="763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07763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820" name="Object 28"/>
          <p:cNvGraphicFramePr>
            <a:graphicFrameLocks noChangeAspect="1"/>
          </p:cNvGraphicFramePr>
          <p:nvPr/>
        </p:nvGraphicFramePr>
        <p:xfrm>
          <a:off x="4754563" y="3962400"/>
          <a:ext cx="2103437" cy="68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0" name="Equation" r:id="rId9" imgW="1333440" imgH="431640" progId="Equation.3">
                  <p:embed/>
                </p:oleObj>
              </mc:Choice>
              <mc:Fallback>
                <p:oleObj name="Equation" r:id="rId9" imgW="133344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54563" y="3962400"/>
                        <a:ext cx="2103437" cy="682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07763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822" name="Object 30"/>
          <p:cNvGraphicFramePr>
            <a:graphicFrameLocks noChangeAspect="1"/>
          </p:cNvGraphicFramePr>
          <p:nvPr/>
        </p:nvGraphicFramePr>
        <p:xfrm>
          <a:off x="4852988" y="5303838"/>
          <a:ext cx="2386012" cy="1325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1" name="Equation" r:id="rId11" imgW="1511280" imgH="838080" progId="Equation.3">
                  <p:embed/>
                </p:oleObj>
              </mc:Choice>
              <mc:Fallback>
                <p:oleObj name="Equation" r:id="rId11" imgW="1511280" imgH="838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2988" y="5303838"/>
                        <a:ext cx="2386012" cy="1325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07763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3827" name="Group 35"/>
          <p:cNvGrpSpPr>
            <a:grpSpLocks/>
          </p:cNvGrpSpPr>
          <p:nvPr/>
        </p:nvGrpSpPr>
        <p:grpSpPr bwMode="auto">
          <a:xfrm>
            <a:off x="1447800" y="2209800"/>
            <a:ext cx="5943600" cy="1676400"/>
            <a:chOff x="912" y="1392"/>
            <a:chExt cx="3744" cy="1056"/>
          </a:xfrm>
        </p:grpSpPr>
        <p:sp>
          <p:nvSpPr>
            <p:cNvPr id="33798" name="Rectangle 6"/>
            <p:cNvSpPr>
              <a:spLocks noChangeArrowheads="1"/>
            </p:cNvSpPr>
            <p:nvPr/>
          </p:nvSpPr>
          <p:spPr bwMode="auto">
            <a:xfrm>
              <a:off x="912" y="1392"/>
              <a:ext cx="3744" cy="105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endParaRPr lang="en-US" altLang="en-US"/>
            </a:p>
          </p:txBody>
        </p:sp>
        <p:sp>
          <p:nvSpPr>
            <p:cNvPr id="33799" name="Rectangle 7"/>
            <p:cNvSpPr>
              <a:spLocks noChangeArrowheads="1"/>
            </p:cNvSpPr>
            <p:nvPr/>
          </p:nvSpPr>
          <p:spPr bwMode="auto">
            <a:xfrm>
              <a:off x="2784" y="1632"/>
              <a:ext cx="480" cy="480"/>
            </a:xfrm>
            <a:prstGeom prst="rect">
              <a:avLst/>
            </a:prstGeom>
            <a:noFill/>
            <a:ln w="9525">
              <a:solidFill>
                <a:srgbClr val="FF33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00" name="Line 8"/>
            <p:cNvSpPr>
              <a:spLocks noChangeShapeType="1"/>
            </p:cNvSpPr>
            <p:nvPr/>
          </p:nvSpPr>
          <p:spPr bwMode="auto">
            <a:xfrm flipV="1">
              <a:off x="2784" y="1488"/>
              <a:ext cx="0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3802" name="Line 10"/>
            <p:cNvSpPr>
              <a:spLocks noChangeShapeType="1"/>
            </p:cNvSpPr>
            <p:nvPr/>
          </p:nvSpPr>
          <p:spPr bwMode="auto">
            <a:xfrm>
              <a:off x="3936" y="2064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3803" name="Line 11"/>
            <p:cNvSpPr>
              <a:spLocks noChangeShapeType="1"/>
            </p:cNvSpPr>
            <p:nvPr/>
          </p:nvSpPr>
          <p:spPr bwMode="auto">
            <a:xfrm>
              <a:off x="1632" y="2064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3805" name="Rectangle 13"/>
            <p:cNvSpPr>
              <a:spLocks noChangeArrowheads="1"/>
            </p:cNvSpPr>
            <p:nvPr/>
          </p:nvSpPr>
          <p:spPr bwMode="auto">
            <a:xfrm>
              <a:off x="3936" y="1632"/>
              <a:ext cx="480" cy="480"/>
            </a:xfrm>
            <a:prstGeom prst="rect">
              <a:avLst/>
            </a:prstGeom>
            <a:noFill/>
            <a:ln w="9525">
              <a:solidFill>
                <a:srgbClr val="FF33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06" name="Rectangle 14"/>
            <p:cNvSpPr>
              <a:spLocks noChangeArrowheads="1"/>
            </p:cNvSpPr>
            <p:nvPr/>
          </p:nvSpPr>
          <p:spPr bwMode="auto">
            <a:xfrm>
              <a:off x="1632" y="1632"/>
              <a:ext cx="480" cy="480"/>
            </a:xfrm>
            <a:prstGeom prst="rect">
              <a:avLst/>
            </a:prstGeom>
            <a:noFill/>
            <a:ln w="9525">
              <a:solidFill>
                <a:srgbClr val="FF33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07" name="Line 15"/>
            <p:cNvSpPr>
              <a:spLocks noChangeShapeType="1"/>
            </p:cNvSpPr>
            <p:nvPr/>
          </p:nvSpPr>
          <p:spPr bwMode="auto">
            <a:xfrm>
              <a:off x="1008" y="2112"/>
              <a:ext cx="35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33810" name="Object 18"/>
            <p:cNvGraphicFramePr>
              <a:graphicFrameLocks noChangeAspect="1"/>
            </p:cNvGraphicFramePr>
            <p:nvPr/>
          </p:nvGraphicFramePr>
          <p:xfrm>
            <a:off x="3896" y="2203"/>
            <a:ext cx="85" cy="10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352" name="Equation" r:id="rId13" imgW="139680" imgH="164880" progId="Equation.3">
                    <p:embed/>
                  </p:oleObj>
                </mc:Choice>
                <mc:Fallback>
                  <p:oleObj name="Equation" r:id="rId13" imgW="13968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96" y="2203"/>
                          <a:ext cx="85" cy="10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99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107763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3811" name="Object 19"/>
            <p:cNvGraphicFramePr>
              <a:graphicFrameLocks noChangeAspect="1"/>
            </p:cNvGraphicFramePr>
            <p:nvPr/>
          </p:nvGraphicFramePr>
          <p:xfrm>
            <a:off x="1549" y="2208"/>
            <a:ext cx="155" cy="10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353" name="Equation" r:id="rId15" imgW="253800" imgH="164880" progId="Equation.3">
                    <p:embed/>
                  </p:oleObj>
                </mc:Choice>
                <mc:Fallback>
                  <p:oleObj name="Equation" r:id="rId15" imgW="25380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49" y="2208"/>
                          <a:ext cx="155" cy="10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99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107763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3812" name="Object 20"/>
            <p:cNvGraphicFramePr>
              <a:graphicFrameLocks noChangeAspect="1"/>
            </p:cNvGraphicFramePr>
            <p:nvPr/>
          </p:nvGraphicFramePr>
          <p:xfrm>
            <a:off x="3219" y="2225"/>
            <a:ext cx="85" cy="10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354" name="Equation" r:id="rId17" imgW="139680" imgH="177480" progId="Equation.DSMT4">
                    <p:embed/>
                  </p:oleObj>
                </mc:Choice>
                <mc:Fallback>
                  <p:oleObj name="Equation" r:id="rId17" imgW="139680" imgH="1774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19" y="2225"/>
                          <a:ext cx="85" cy="10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99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107763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3813" name="Text Box 21"/>
            <p:cNvSpPr txBox="1">
              <a:spLocks noChangeArrowheads="1"/>
            </p:cNvSpPr>
            <p:nvPr/>
          </p:nvSpPr>
          <p:spPr bwMode="auto">
            <a:xfrm>
              <a:off x="4368" y="1881"/>
              <a:ext cx="15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TW" sz="1800" i="1"/>
                <a:t>t</a:t>
              </a:r>
            </a:p>
          </p:txBody>
        </p:sp>
        <p:sp>
          <p:nvSpPr>
            <p:cNvPr id="33814" name="Text Box 22"/>
            <p:cNvSpPr txBox="1">
              <a:spLocks noChangeArrowheads="1"/>
            </p:cNvSpPr>
            <p:nvPr/>
          </p:nvSpPr>
          <p:spPr bwMode="auto">
            <a:xfrm>
              <a:off x="2496" y="1392"/>
              <a:ext cx="29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TW" sz="1800" i="1"/>
                <a:t>f</a:t>
              </a:r>
              <a:r>
                <a:rPr lang="en-US" altLang="zh-TW" sz="1800"/>
                <a:t>(</a:t>
              </a:r>
              <a:r>
                <a:rPr lang="en-US" altLang="zh-TW" sz="1800" i="1"/>
                <a:t>t</a:t>
              </a:r>
              <a:r>
                <a:rPr lang="en-US" altLang="zh-TW" sz="1800"/>
                <a:t>)</a:t>
              </a:r>
            </a:p>
          </p:txBody>
        </p:sp>
        <p:sp>
          <p:nvSpPr>
            <p:cNvPr id="33815" name="Text Box 23"/>
            <p:cNvSpPr txBox="1">
              <a:spLocks noChangeArrowheads="1"/>
            </p:cNvSpPr>
            <p:nvPr/>
          </p:nvSpPr>
          <p:spPr bwMode="auto">
            <a:xfrm>
              <a:off x="2772" y="1593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TW" sz="1800" i="1"/>
                <a:t>A</a:t>
              </a:r>
            </a:p>
          </p:txBody>
        </p:sp>
        <p:sp>
          <p:nvSpPr>
            <p:cNvPr id="33824" name="Text Box 32"/>
            <p:cNvSpPr txBox="1">
              <a:spLocks noChangeArrowheads="1"/>
            </p:cNvSpPr>
            <p:nvPr/>
          </p:nvSpPr>
          <p:spPr bwMode="auto">
            <a:xfrm>
              <a:off x="2604" y="2077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TW" sz="1800"/>
                <a:t>0</a:t>
              </a:r>
            </a:p>
          </p:txBody>
        </p:sp>
      </p:grpSp>
      <p:graphicFrame>
        <p:nvGraphicFramePr>
          <p:cNvPr id="33825" name="Object 33"/>
          <p:cNvGraphicFramePr>
            <a:graphicFrameLocks noChangeAspect="1"/>
          </p:cNvGraphicFramePr>
          <p:nvPr/>
        </p:nvGraphicFramePr>
        <p:xfrm>
          <a:off x="4776788" y="4651375"/>
          <a:ext cx="3605212" cy="68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5" name="Equation" r:id="rId19" imgW="2286000" imgH="431640" progId="Equation.3">
                  <p:embed/>
                </p:oleObj>
              </mc:Choice>
              <mc:Fallback>
                <p:oleObj name="Equation" r:id="rId19" imgW="228600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76788" y="4651375"/>
                        <a:ext cx="3605212" cy="682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07763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98097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33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3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3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3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3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3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7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3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1" presetID="9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3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35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3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2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4" name="Rectangle 4"/>
          <p:cNvSpPr>
            <a:spLocks noGrp="1" noChangeArrowheads="1"/>
          </p:cNvSpPr>
          <p:nvPr>
            <p:ph type="ctrTitle"/>
          </p:nvPr>
        </p:nvSpPr>
        <p:spPr>
          <a:noFill/>
          <a:ln/>
        </p:spPr>
        <p:txBody>
          <a:bodyPr/>
          <a:lstStyle/>
          <a:p>
            <a:r>
              <a:rPr lang="en-US" altLang="zh-TW" sz="6600" dirty="0"/>
              <a:t>Fourier Series</a:t>
            </a:r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4000" b="1" dirty="0">
                <a:solidFill>
                  <a:schemeClr val="tx1"/>
                </a:solidFill>
              </a:rPr>
              <a:t>Impulse Train</a:t>
            </a:r>
            <a:endParaRPr lang="en-US" altLang="zh-TW" sz="4000" dirty="0"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01575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5400" dirty="0"/>
              <a:t>Dirac Delta Function</a:t>
            </a:r>
          </a:p>
        </p:txBody>
      </p:sp>
      <p:graphicFrame>
        <p:nvGraphicFramePr>
          <p:cNvPr id="52228" name="Object 4"/>
          <p:cNvGraphicFramePr>
            <a:graphicFrameLocks noChangeAspect="1"/>
          </p:cNvGraphicFramePr>
          <p:nvPr/>
        </p:nvGraphicFramePr>
        <p:xfrm>
          <a:off x="1066800" y="2590800"/>
          <a:ext cx="2743200" cy="1216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4" name="Equation" r:id="rId3" imgW="1028520" imgH="457200" progId="Equation.3">
                  <p:embed/>
                </p:oleObj>
              </mc:Choice>
              <mc:Fallback>
                <p:oleObj name="Equation" r:id="rId3" imgW="102852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2590800"/>
                        <a:ext cx="2743200" cy="1216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07763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229" name="Text Box 5"/>
          <p:cNvSpPr txBox="1">
            <a:spLocks noChangeArrowheads="1"/>
          </p:cNvSpPr>
          <p:nvPr/>
        </p:nvSpPr>
        <p:spPr bwMode="auto">
          <a:xfrm>
            <a:off x="4267200" y="2895600"/>
            <a:ext cx="7715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3200"/>
              <a:t>and</a:t>
            </a:r>
          </a:p>
        </p:txBody>
      </p:sp>
      <p:graphicFrame>
        <p:nvGraphicFramePr>
          <p:cNvPr id="52230" name="Object 6"/>
          <p:cNvGraphicFramePr>
            <a:graphicFrameLocks noChangeAspect="1"/>
          </p:cNvGraphicFramePr>
          <p:nvPr/>
        </p:nvGraphicFramePr>
        <p:xfrm>
          <a:off x="5486400" y="2703513"/>
          <a:ext cx="2133600" cy="877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5" name="Equation" r:id="rId5" imgW="799920" imgH="330120" progId="Equation.3">
                  <p:embed/>
                </p:oleObj>
              </mc:Choice>
              <mc:Fallback>
                <p:oleObj name="Equation" r:id="rId5" imgW="799920" imgH="330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2703513"/>
                        <a:ext cx="2133600" cy="877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07763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2235" name="Group 11"/>
          <p:cNvGrpSpPr>
            <a:grpSpLocks/>
          </p:cNvGrpSpPr>
          <p:nvPr/>
        </p:nvGrpSpPr>
        <p:grpSpPr bwMode="auto">
          <a:xfrm>
            <a:off x="838200" y="4419600"/>
            <a:ext cx="2895600" cy="1752600"/>
            <a:chOff x="672" y="2640"/>
            <a:chExt cx="1824" cy="1104"/>
          </a:xfrm>
        </p:grpSpPr>
        <p:sp>
          <p:nvSpPr>
            <p:cNvPr id="52231" name="Line 7"/>
            <p:cNvSpPr>
              <a:spLocks noChangeShapeType="1"/>
            </p:cNvSpPr>
            <p:nvPr/>
          </p:nvSpPr>
          <p:spPr bwMode="auto">
            <a:xfrm>
              <a:off x="672" y="3504"/>
              <a:ext cx="16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2232" name="Line 8"/>
            <p:cNvSpPr>
              <a:spLocks noChangeShapeType="1"/>
            </p:cNvSpPr>
            <p:nvPr/>
          </p:nvSpPr>
          <p:spPr bwMode="auto">
            <a:xfrm flipV="1">
              <a:off x="1488" y="2640"/>
              <a:ext cx="0" cy="864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2233" name="Text Box 9"/>
            <p:cNvSpPr txBox="1">
              <a:spLocks noChangeArrowheads="1"/>
            </p:cNvSpPr>
            <p:nvPr/>
          </p:nvSpPr>
          <p:spPr bwMode="auto">
            <a:xfrm>
              <a:off x="1382" y="3456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TW"/>
                <a:t>0</a:t>
              </a:r>
            </a:p>
          </p:txBody>
        </p:sp>
        <p:sp>
          <p:nvSpPr>
            <p:cNvPr id="52234" name="Text Box 10"/>
            <p:cNvSpPr txBox="1">
              <a:spLocks noChangeArrowheads="1"/>
            </p:cNvSpPr>
            <p:nvPr/>
          </p:nvSpPr>
          <p:spPr bwMode="auto">
            <a:xfrm>
              <a:off x="2327" y="3360"/>
              <a:ext cx="16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TW" i="1"/>
                <a:t>t</a:t>
              </a:r>
            </a:p>
          </p:txBody>
        </p:sp>
      </p:grpSp>
      <p:sp>
        <p:nvSpPr>
          <p:cNvPr id="52236" name="Text Box 12"/>
          <p:cNvSpPr txBox="1">
            <a:spLocks noChangeArrowheads="1"/>
          </p:cNvSpPr>
          <p:nvPr/>
        </p:nvSpPr>
        <p:spPr bwMode="auto">
          <a:xfrm>
            <a:off x="3733800" y="4953000"/>
            <a:ext cx="49672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800"/>
              <a:t>Also called </a:t>
            </a:r>
            <a:r>
              <a:rPr lang="en-US" altLang="zh-TW" sz="2800" i="1">
                <a:solidFill>
                  <a:srgbClr val="0033CC"/>
                </a:solidFill>
              </a:rPr>
              <a:t>unit impulse function</a:t>
            </a:r>
            <a:r>
              <a:rPr lang="en-US" altLang="zh-TW" sz="280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36246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2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2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2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2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52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9" grpId="0" autoUpdateAnimBg="0"/>
      <p:bldP spid="52236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7200" dirty="0"/>
              <a:t>Property</a:t>
            </a:r>
          </a:p>
        </p:txBody>
      </p:sp>
      <p:graphicFrame>
        <p:nvGraphicFramePr>
          <p:cNvPr id="55300" name="Object 4"/>
          <p:cNvGraphicFramePr>
            <a:graphicFrameLocks noChangeAspect="1"/>
          </p:cNvGraphicFramePr>
          <p:nvPr/>
        </p:nvGraphicFramePr>
        <p:xfrm>
          <a:off x="990600" y="2514600"/>
          <a:ext cx="3319463" cy="877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8" name="Equation" r:id="rId3" imgW="1244520" imgH="330120" progId="Equation.3">
                  <p:embed/>
                </p:oleObj>
              </mc:Choice>
              <mc:Fallback>
                <p:oleObj name="Equation" r:id="rId3" imgW="1244520" imgH="330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514600"/>
                        <a:ext cx="3319463" cy="877888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>
                        <a:outerShdw dist="107763" dir="2700000" algn="ctr" rotWithShape="0">
                          <a:srgbClr val="808080"/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302" name="Object 6"/>
          <p:cNvGraphicFramePr>
            <a:graphicFrameLocks noChangeAspect="1"/>
          </p:cNvGraphicFramePr>
          <p:nvPr/>
        </p:nvGraphicFramePr>
        <p:xfrm>
          <a:off x="990600" y="4191000"/>
          <a:ext cx="7162800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9" name="Equation" r:id="rId5" imgW="3162240" imgH="330120" progId="Equation.3">
                  <p:embed/>
                </p:oleObj>
              </mc:Choice>
              <mc:Fallback>
                <p:oleObj name="Equation" r:id="rId5" imgW="3162240" imgH="330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4191000"/>
                        <a:ext cx="7162800" cy="746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07763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303" name="Text Box 7"/>
          <p:cNvSpPr txBox="1">
            <a:spLocks noChangeArrowheads="1"/>
          </p:cNvSpPr>
          <p:nvPr/>
        </p:nvSpPr>
        <p:spPr bwMode="auto">
          <a:xfrm>
            <a:off x="4724400" y="2667000"/>
            <a:ext cx="32385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3200">
                <a:sym typeface="Symbol" pitchFamily="18" charset="2"/>
              </a:rPr>
              <a:t>(t): Test Function</a:t>
            </a:r>
            <a:endParaRPr lang="en-US" altLang="zh-TW" sz="3200"/>
          </a:p>
        </p:txBody>
      </p:sp>
    </p:spTree>
    <p:extLst>
      <p:ext uri="{BB962C8B-B14F-4D97-AF65-F5344CB8AC3E}">
        <p14:creationId xmlns:p14="http://schemas.microsoft.com/office/powerpoint/2010/main" val="17676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5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5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5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3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6000" dirty="0"/>
              <a:t>Impulse Train</a:t>
            </a:r>
          </a:p>
        </p:txBody>
      </p:sp>
      <p:grpSp>
        <p:nvGrpSpPr>
          <p:cNvPr id="54295" name="Group 23"/>
          <p:cNvGrpSpPr>
            <a:grpSpLocks/>
          </p:cNvGrpSpPr>
          <p:nvPr/>
        </p:nvGrpSpPr>
        <p:grpSpPr bwMode="auto">
          <a:xfrm>
            <a:off x="1774825" y="2438400"/>
            <a:ext cx="5616575" cy="1758950"/>
            <a:chOff x="1118" y="1536"/>
            <a:chExt cx="3538" cy="1108"/>
          </a:xfrm>
        </p:grpSpPr>
        <p:sp>
          <p:nvSpPr>
            <p:cNvPr id="54277" name="Line 5"/>
            <p:cNvSpPr>
              <a:spLocks noChangeShapeType="1"/>
            </p:cNvSpPr>
            <p:nvPr/>
          </p:nvSpPr>
          <p:spPr bwMode="auto">
            <a:xfrm>
              <a:off x="1118" y="2400"/>
              <a:ext cx="33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278" name="Line 6"/>
            <p:cNvSpPr>
              <a:spLocks noChangeShapeType="1"/>
            </p:cNvSpPr>
            <p:nvPr/>
          </p:nvSpPr>
          <p:spPr bwMode="auto">
            <a:xfrm flipV="1">
              <a:off x="1406" y="1536"/>
              <a:ext cx="0" cy="864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279" name="Text Box 7"/>
            <p:cNvSpPr txBox="1">
              <a:spLocks noChangeArrowheads="1"/>
            </p:cNvSpPr>
            <p:nvPr/>
          </p:nvSpPr>
          <p:spPr bwMode="auto">
            <a:xfrm>
              <a:off x="2606" y="2352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TW"/>
                <a:t>0</a:t>
              </a:r>
            </a:p>
          </p:txBody>
        </p:sp>
        <p:sp>
          <p:nvSpPr>
            <p:cNvPr id="54280" name="Text Box 8"/>
            <p:cNvSpPr txBox="1">
              <a:spLocks noChangeArrowheads="1"/>
            </p:cNvSpPr>
            <p:nvPr/>
          </p:nvSpPr>
          <p:spPr bwMode="auto">
            <a:xfrm>
              <a:off x="4478" y="2224"/>
              <a:ext cx="17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TW" sz="2800" i="1"/>
                <a:t>t</a:t>
              </a:r>
            </a:p>
          </p:txBody>
        </p:sp>
        <p:sp>
          <p:nvSpPr>
            <p:cNvPr id="54281" name="Line 9"/>
            <p:cNvSpPr>
              <a:spLocks noChangeShapeType="1"/>
            </p:cNvSpPr>
            <p:nvPr/>
          </p:nvSpPr>
          <p:spPr bwMode="auto">
            <a:xfrm flipV="1">
              <a:off x="1838" y="1536"/>
              <a:ext cx="0" cy="864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282" name="Line 10"/>
            <p:cNvSpPr>
              <a:spLocks noChangeShapeType="1"/>
            </p:cNvSpPr>
            <p:nvPr/>
          </p:nvSpPr>
          <p:spPr bwMode="auto">
            <a:xfrm flipV="1">
              <a:off x="2270" y="1536"/>
              <a:ext cx="0" cy="864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283" name="Line 11"/>
            <p:cNvSpPr>
              <a:spLocks noChangeShapeType="1"/>
            </p:cNvSpPr>
            <p:nvPr/>
          </p:nvSpPr>
          <p:spPr bwMode="auto">
            <a:xfrm flipV="1">
              <a:off x="2702" y="1536"/>
              <a:ext cx="0" cy="864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284" name="Line 12"/>
            <p:cNvSpPr>
              <a:spLocks noChangeShapeType="1"/>
            </p:cNvSpPr>
            <p:nvPr/>
          </p:nvSpPr>
          <p:spPr bwMode="auto">
            <a:xfrm flipV="1">
              <a:off x="3134" y="1536"/>
              <a:ext cx="0" cy="864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285" name="Line 13"/>
            <p:cNvSpPr>
              <a:spLocks noChangeShapeType="1"/>
            </p:cNvSpPr>
            <p:nvPr/>
          </p:nvSpPr>
          <p:spPr bwMode="auto">
            <a:xfrm flipV="1">
              <a:off x="3566" y="1536"/>
              <a:ext cx="0" cy="864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286" name="Line 14"/>
            <p:cNvSpPr>
              <a:spLocks noChangeShapeType="1"/>
            </p:cNvSpPr>
            <p:nvPr/>
          </p:nvSpPr>
          <p:spPr bwMode="auto">
            <a:xfrm flipV="1">
              <a:off x="3998" y="1536"/>
              <a:ext cx="0" cy="864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288" name="Text Box 16"/>
            <p:cNvSpPr txBox="1">
              <a:spLocks noChangeArrowheads="1"/>
            </p:cNvSpPr>
            <p:nvPr/>
          </p:nvSpPr>
          <p:spPr bwMode="auto">
            <a:xfrm>
              <a:off x="3018" y="2352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TW" i="1"/>
                <a:t>T</a:t>
              </a:r>
            </a:p>
          </p:txBody>
        </p:sp>
        <p:sp>
          <p:nvSpPr>
            <p:cNvPr id="54290" name="Text Box 18"/>
            <p:cNvSpPr txBox="1">
              <a:spLocks noChangeArrowheads="1"/>
            </p:cNvSpPr>
            <p:nvPr/>
          </p:nvSpPr>
          <p:spPr bwMode="auto">
            <a:xfrm>
              <a:off x="3422" y="2352"/>
              <a:ext cx="31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TW"/>
                <a:t>2</a:t>
              </a:r>
              <a:r>
                <a:rPr lang="en-US" altLang="zh-TW" i="1"/>
                <a:t>T</a:t>
              </a:r>
            </a:p>
          </p:txBody>
        </p:sp>
        <p:sp>
          <p:nvSpPr>
            <p:cNvPr id="54291" name="Text Box 19"/>
            <p:cNvSpPr txBox="1">
              <a:spLocks noChangeArrowheads="1"/>
            </p:cNvSpPr>
            <p:nvPr/>
          </p:nvSpPr>
          <p:spPr bwMode="auto">
            <a:xfrm>
              <a:off x="3823" y="2352"/>
              <a:ext cx="31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TW"/>
                <a:t>3</a:t>
              </a:r>
              <a:r>
                <a:rPr lang="en-US" altLang="zh-TW" i="1"/>
                <a:t>T</a:t>
              </a:r>
            </a:p>
          </p:txBody>
        </p:sp>
        <p:sp>
          <p:nvSpPr>
            <p:cNvPr id="54292" name="Text Box 20"/>
            <p:cNvSpPr txBox="1">
              <a:spLocks noChangeArrowheads="1"/>
            </p:cNvSpPr>
            <p:nvPr/>
          </p:nvSpPr>
          <p:spPr bwMode="auto">
            <a:xfrm>
              <a:off x="2078" y="2348"/>
              <a:ext cx="32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TW">
                  <a:sym typeface="Symbol" pitchFamily="18" charset="2"/>
                </a:rPr>
                <a:t></a:t>
              </a:r>
              <a:r>
                <a:rPr lang="en-US" altLang="zh-TW" i="1"/>
                <a:t>T</a:t>
              </a:r>
            </a:p>
          </p:txBody>
        </p:sp>
        <p:sp>
          <p:nvSpPr>
            <p:cNvPr id="54293" name="Text Box 21"/>
            <p:cNvSpPr txBox="1">
              <a:spLocks noChangeArrowheads="1"/>
            </p:cNvSpPr>
            <p:nvPr/>
          </p:nvSpPr>
          <p:spPr bwMode="auto">
            <a:xfrm>
              <a:off x="1598" y="2352"/>
              <a:ext cx="42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TW">
                  <a:sym typeface="Symbol" pitchFamily="18" charset="2"/>
                </a:rPr>
                <a:t>2</a:t>
              </a:r>
              <a:r>
                <a:rPr lang="en-US" altLang="zh-TW" i="1"/>
                <a:t>T</a:t>
              </a:r>
            </a:p>
          </p:txBody>
        </p:sp>
        <p:sp>
          <p:nvSpPr>
            <p:cNvPr id="54294" name="Text Box 22"/>
            <p:cNvSpPr txBox="1">
              <a:spLocks noChangeArrowheads="1"/>
            </p:cNvSpPr>
            <p:nvPr/>
          </p:nvSpPr>
          <p:spPr bwMode="auto">
            <a:xfrm>
              <a:off x="1126" y="2356"/>
              <a:ext cx="42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TW">
                  <a:sym typeface="Symbol" pitchFamily="18" charset="2"/>
                </a:rPr>
                <a:t>3</a:t>
              </a:r>
              <a:r>
                <a:rPr lang="en-US" altLang="zh-TW" i="1"/>
                <a:t>T</a:t>
              </a:r>
            </a:p>
          </p:txBody>
        </p:sp>
      </p:grpSp>
      <p:graphicFrame>
        <p:nvGraphicFramePr>
          <p:cNvPr id="54296" name="Object 24"/>
          <p:cNvGraphicFramePr>
            <a:graphicFrameLocks noChangeAspect="1"/>
          </p:cNvGraphicFramePr>
          <p:nvPr/>
        </p:nvGraphicFramePr>
        <p:xfrm>
          <a:off x="2209800" y="4800600"/>
          <a:ext cx="4038600" cy="1382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1" name="Equation" r:id="rId3" imgW="1257120" imgH="431640" progId="Equation.3">
                  <p:embed/>
                </p:oleObj>
              </mc:Choice>
              <mc:Fallback>
                <p:oleObj name="Equation" r:id="rId3" imgW="125712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4800600"/>
                        <a:ext cx="4038600" cy="1382713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>
                        <a:outerShdw dist="107763" dir="2700000" algn="ctr" rotWithShape="0">
                          <a:srgbClr val="808080"/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35701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54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4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zh-TW" sz="6600" dirty="0"/>
              <a:t>Harmonics</a:t>
            </a:r>
          </a:p>
        </p:txBody>
      </p:sp>
      <p:graphicFrame>
        <p:nvGraphicFramePr>
          <p:cNvPr id="20483" name="Object 3"/>
          <p:cNvGraphicFramePr>
            <a:graphicFrameLocks noChangeAspect="1"/>
          </p:cNvGraphicFramePr>
          <p:nvPr/>
        </p:nvGraphicFramePr>
        <p:xfrm>
          <a:off x="2286000" y="4167188"/>
          <a:ext cx="5562600" cy="938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Equation" r:id="rId3" imgW="2552400" imgH="431640" progId="Equation.3">
                  <p:embed/>
                </p:oleObj>
              </mc:Choice>
              <mc:Fallback>
                <p:oleObj name="Equation" r:id="rId3" imgW="255240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4167188"/>
                        <a:ext cx="5562600" cy="938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07763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0484" name="Group 4"/>
          <p:cNvGrpSpPr>
            <a:grpSpLocks/>
          </p:cNvGrpSpPr>
          <p:nvPr/>
        </p:nvGrpSpPr>
        <p:grpSpPr bwMode="auto">
          <a:xfrm>
            <a:off x="990600" y="2449513"/>
            <a:ext cx="7464425" cy="827087"/>
            <a:chOff x="624" y="1412"/>
            <a:chExt cx="4702" cy="521"/>
          </a:xfrm>
        </p:grpSpPr>
        <p:graphicFrame>
          <p:nvGraphicFramePr>
            <p:cNvPr id="20485" name="Object 5"/>
            <p:cNvGraphicFramePr>
              <a:graphicFrameLocks noChangeAspect="1"/>
            </p:cNvGraphicFramePr>
            <p:nvPr/>
          </p:nvGraphicFramePr>
          <p:xfrm>
            <a:off x="1152" y="1412"/>
            <a:ext cx="1296" cy="52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5" name="Equation" r:id="rId5" imgW="977760" imgH="393480" progId="Equation.3">
                    <p:embed/>
                  </p:oleObj>
                </mc:Choice>
                <mc:Fallback>
                  <p:oleObj name="Equation" r:id="rId5" imgW="977760" imgH="393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52" y="1412"/>
                          <a:ext cx="1296" cy="52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99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107763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486" name="Text Box 6"/>
            <p:cNvSpPr txBox="1">
              <a:spLocks noChangeArrowheads="1"/>
            </p:cNvSpPr>
            <p:nvPr/>
          </p:nvSpPr>
          <p:spPr bwMode="auto">
            <a:xfrm>
              <a:off x="624" y="1539"/>
              <a:ext cx="470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TW" sz="2000"/>
                <a:t>Define                                  , called the </a:t>
              </a:r>
              <a:r>
                <a:rPr lang="en-US" altLang="zh-TW" sz="2000" i="1">
                  <a:solidFill>
                    <a:srgbClr val="FF3300"/>
                  </a:solidFill>
                </a:rPr>
                <a:t>fundamental angular frequency</a:t>
              </a:r>
              <a:r>
                <a:rPr lang="en-US" altLang="zh-TW" sz="2000"/>
                <a:t>.</a:t>
              </a:r>
            </a:p>
          </p:txBody>
        </p:sp>
      </p:grpSp>
      <p:sp>
        <p:nvSpPr>
          <p:cNvPr id="20487" name="AutoShape 7"/>
          <p:cNvSpPr>
            <a:spLocks noChangeArrowheads="1"/>
          </p:cNvSpPr>
          <p:nvPr/>
        </p:nvSpPr>
        <p:spPr bwMode="auto">
          <a:xfrm>
            <a:off x="1066800" y="5029200"/>
            <a:ext cx="838200" cy="381000"/>
          </a:xfrm>
          <a:prstGeom prst="rightArrow">
            <a:avLst>
              <a:gd name="adj1" fmla="val 50000"/>
              <a:gd name="adj2" fmla="val 550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0488" name="Group 8"/>
          <p:cNvGrpSpPr>
            <a:grpSpLocks/>
          </p:cNvGrpSpPr>
          <p:nvPr/>
        </p:nvGrpSpPr>
        <p:grpSpPr bwMode="auto">
          <a:xfrm>
            <a:off x="990600" y="3405188"/>
            <a:ext cx="7397750" cy="481012"/>
            <a:chOff x="624" y="2385"/>
            <a:chExt cx="4660" cy="303"/>
          </a:xfrm>
        </p:grpSpPr>
        <p:graphicFrame>
          <p:nvGraphicFramePr>
            <p:cNvPr id="20489" name="Object 9"/>
            <p:cNvGraphicFramePr>
              <a:graphicFrameLocks noChangeAspect="1"/>
            </p:cNvGraphicFramePr>
            <p:nvPr/>
          </p:nvGraphicFramePr>
          <p:xfrm>
            <a:off x="1176" y="2385"/>
            <a:ext cx="792" cy="30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6" name="Equation" r:id="rId7" imgW="596880" imgH="228600" progId="Equation.3">
                    <p:embed/>
                  </p:oleObj>
                </mc:Choice>
                <mc:Fallback>
                  <p:oleObj name="Equation" r:id="rId7" imgW="59688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76" y="2385"/>
                          <a:ext cx="792" cy="30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99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107763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490" name="Text Box 10"/>
            <p:cNvSpPr txBox="1">
              <a:spLocks noChangeArrowheads="1"/>
            </p:cNvSpPr>
            <p:nvPr/>
          </p:nvSpPr>
          <p:spPr bwMode="auto">
            <a:xfrm>
              <a:off x="624" y="2403"/>
              <a:ext cx="466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TW" sz="2000"/>
                <a:t>Define                     ,  called the </a:t>
              </a:r>
              <a:r>
                <a:rPr lang="en-US" altLang="zh-TW" sz="2000" i="1">
                  <a:solidFill>
                    <a:srgbClr val="FF3300"/>
                  </a:solidFill>
                </a:rPr>
                <a:t>n</a:t>
              </a:r>
              <a:r>
                <a:rPr lang="en-US" altLang="zh-TW" sz="2000">
                  <a:solidFill>
                    <a:srgbClr val="FF3300"/>
                  </a:solidFill>
                </a:rPr>
                <a:t>-th </a:t>
              </a:r>
              <a:r>
                <a:rPr lang="en-US" altLang="zh-TW" sz="2000" i="1">
                  <a:solidFill>
                    <a:srgbClr val="FF3300"/>
                  </a:solidFill>
                </a:rPr>
                <a:t>harmonic</a:t>
              </a:r>
              <a:r>
                <a:rPr lang="en-US" altLang="zh-TW" sz="2000" i="1"/>
                <a:t> </a:t>
              </a:r>
              <a:r>
                <a:rPr lang="en-US" altLang="zh-TW" sz="2000"/>
                <a:t>of the periodic function.</a:t>
              </a:r>
            </a:p>
          </p:txBody>
        </p:sp>
      </p:grpSp>
      <p:graphicFrame>
        <p:nvGraphicFramePr>
          <p:cNvPr id="20491" name="Object 11"/>
          <p:cNvGraphicFramePr>
            <a:graphicFrameLocks noChangeAspect="1"/>
          </p:cNvGraphicFramePr>
          <p:nvPr/>
        </p:nvGraphicFramePr>
        <p:xfrm>
          <a:off x="2286000" y="5386388"/>
          <a:ext cx="5230813" cy="938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Equation" r:id="rId9" imgW="2400120" imgH="431640" progId="Equation.3">
                  <p:embed/>
                </p:oleObj>
              </mc:Choice>
              <mc:Fallback>
                <p:oleObj name="Equation" r:id="rId9" imgW="240012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5386388"/>
                        <a:ext cx="5230813" cy="938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07763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75478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0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Fourier Series of the Impulse Train</a:t>
            </a:r>
          </a:p>
        </p:txBody>
      </p:sp>
      <p:graphicFrame>
        <p:nvGraphicFramePr>
          <p:cNvPr id="53253" name="Object 5"/>
          <p:cNvGraphicFramePr>
            <a:graphicFrameLocks noChangeAspect="1"/>
          </p:cNvGraphicFramePr>
          <p:nvPr/>
        </p:nvGraphicFramePr>
        <p:xfrm>
          <a:off x="762000" y="2286000"/>
          <a:ext cx="4038600" cy="1382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9" name="Equation" r:id="rId3" imgW="1257120" imgH="431640" progId="Equation.3">
                  <p:embed/>
                </p:oleObj>
              </mc:Choice>
              <mc:Fallback>
                <p:oleObj name="Equation" r:id="rId3" imgW="125712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286000"/>
                        <a:ext cx="4038600" cy="1382713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>
                        <a:outerShdw dist="107763" dir="2700000" algn="ctr" rotWithShape="0">
                          <a:srgbClr val="808080"/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254" name="Object 6"/>
          <p:cNvGraphicFramePr>
            <a:graphicFrameLocks noChangeAspect="1"/>
          </p:cNvGraphicFramePr>
          <p:nvPr/>
        </p:nvGraphicFramePr>
        <p:xfrm>
          <a:off x="5715000" y="2636838"/>
          <a:ext cx="3200400" cy="868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0" name="Equation" r:id="rId5" imgW="1447560" imgH="393480" progId="Equation.3">
                  <p:embed/>
                </p:oleObj>
              </mc:Choice>
              <mc:Fallback>
                <p:oleObj name="Equation" r:id="rId5" imgW="14475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2636838"/>
                        <a:ext cx="3200400" cy="868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07763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255" name="Object 7"/>
          <p:cNvGraphicFramePr>
            <a:graphicFrameLocks noChangeAspect="1"/>
          </p:cNvGraphicFramePr>
          <p:nvPr/>
        </p:nvGraphicFramePr>
        <p:xfrm>
          <a:off x="4343400" y="3581400"/>
          <a:ext cx="4548188" cy="868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1" name="Equation" r:id="rId7" imgW="2057400" imgH="393480" progId="Equation.3">
                  <p:embed/>
                </p:oleObj>
              </mc:Choice>
              <mc:Fallback>
                <p:oleObj name="Equation" r:id="rId7" imgW="20574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3581400"/>
                        <a:ext cx="4548188" cy="868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07763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256" name="Object 8"/>
          <p:cNvGraphicFramePr>
            <a:graphicFrameLocks noChangeAspect="1"/>
          </p:cNvGraphicFramePr>
          <p:nvPr/>
        </p:nvGraphicFramePr>
        <p:xfrm>
          <a:off x="4419600" y="4419600"/>
          <a:ext cx="4351338" cy="868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2" name="Equation" r:id="rId9" imgW="1968480" imgH="393480" progId="Equation.3">
                  <p:embed/>
                </p:oleObj>
              </mc:Choice>
              <mc:Fallback>
                <p:oleObj name="Equation" r:id="rId9" imgW="19684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4419600"/>
                        <a:ext cx="4351338" cy="868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07763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257" name="Object 9"/>
          <p:cNvGraphicFramePr>
            <a:graphicFrameLocks noChangeAspect="1"/>
          </p:cNvGraphicFramePr>
          <p:nvPr/>
        </p:nvGraphicFramePr>
        <p:xfrm>
          <a:off x="762000" y="5334000"/>
          <a:ext cx="5180013" cy="1382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3" name="Equation" r:id="rId11" imgW="1612800" imgH="431640" progId="Equation.3">
                  <p:embed/>
                </p:oleObj>
              </mc:Choice>
              <mc:Fallback>
                <p:oleObj name="Equation" r:id="rId11" imgW="161280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5334000"/>
                        <a:ext cx="5180013" cy="1382713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>
                        <a:outerShdw dist="107763" dir="2700000" algn="ctr" rotWithShape="0">
                          <a:srgbClr val="808080"/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48736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3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3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3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3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0"/>
                                        <p:tgtEl>
                                          <p:spTgt spid="53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zh-TW" dirty="0"/>
              <a:t>Complex Form</a:t>
            </a:r>
            <a:br>
              <a:rPr lang="en-US" altLang="zh-TW" dirty="0"/>
            </a:br>
            <a:r>
              <a:rPr lang="en-US" altLang="zh-TW" dirty="0"/>
              <a:t>Fourier Series of the Impulse Train</a:t>
            </a:r>
          </a:p>
        </p:txBody>
      </p:sp>
      <p:graphicFrame>
        <p:nvGraphicFramePr>
          <p:cNvPr id="56326" name="Object 6"/>
          <p:cNvGraphicFramePr>
            <a:graphicFrameLocks noChangeAspect="1"/>
          </p:cNvGraphicFramePr>
          <p:nvPr/>
        </p:nvGraphicFramePr>
        <p:xfrm>
          <a:off x="4953000" y="3429000"/>
          <a:ext cx="3873500" cy="868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2" name="Equation" r:id="rId3" imgW="1752480" imgH="393480" progId="Equation.3">
                  <p:embed/>
                </p:oleObj>
              </mc:Choice>
              <mc:Fallback>
                <p:oleObj name="Equation" r:id="rId3" imgW="17524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3429000"/>
                        <a:ext cx="3873500" cy="868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07763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27" name="Object 7"/>
          <p:cNvGraphicFramePr>
            <a:graphicFrameLocks noChangeAspect="1"/>
          </p:cNvGraphicFramePr>
          <p:nvPr/>
        </p:nvGraphicFramePr>
        <p:xfrm>
          <a:off x="4852988" y="4541838"/>
          <a:ext cx="3986212" cy="868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3" name="Equation" r:id="rId5" imgW="1803240" imgH="393480" progId="Equation.3">
                  <p:embed/>
                </p:oleObj>
              </mc:Choice>
              <mc:Fallback>
                <p:oleObj name="Equation" r:id="rId5" imgW="18032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2988" y="4541838"/>
                        <a:ext cx="3986212" cy="868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07763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29" name="Object 9"/>
          <p:cNvGraphicFramePr>
            <a:graphicFrameLocks noChangeAspect="1"/>
          </p:cNvGraphicFramePr>
          <p:nvPr/>
        </p:nvGraphicFramePr>
        <p:xfrm>
          <a:off x="762000" y="5181600"/>
          <a:ext cx="3711575" cy="1382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4" name="Equation" r:id="rId7" imgW="1155600" imgH="431640" progId="Equation.3">
                  <p:embed/>
                </p:oleObj>
              </mc:Choice>
              <mc:Fallback>
                <p:oleObj name="Equation" r:id="rId7" imgW="115560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5181600"/>
                        <a:ext cx="3711575" cy="1382713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>
                        <a:outerShdw dist="107763" dir="2700000" algn="ctr" rotWithShape="0">
                          <a:srgbClr val="808080"/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32" name="Object 12"/>
          <p:cNvGraphicFramePr>
            <a:graphicFrameLocks noChangeAspect="1"/>
          </p:cNvGraphicFramePr>
          <p:nvPr/>
        </p:nvGraphicFramePr>
        <p:xfrm>
          <a:off x="762000" y="2286000"/>
          <a:ext cx="4038600" cy="1382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5" name="Equation" r:id="rId9" imgW="1257120" imgH="431640" progId="Equation.3">
                  <p:embed/>
                </p:oleObj>
              </mc:Choice>
              <mc:Fallback>
                <p:oleObj name="Equation" r:id="rId9" imgW="125712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286000"/>
                        <a:ext cx="4038600" cy="1382713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>
                        <a:outerShdw dist="107763" dir="2700000" algn="ctr" rotWithShape="0">
                          <a:srgbClr val="808080"/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45450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6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6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0"/>
                                        <p:tgtEl>
                                          <p:spTgt spid="56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8" name="Rectangle 4"/>
          <p:cNvSpPr>
            <a:spLocks noGrp="1" noChangeArrowheads="1"/>
          </p:cNvSpPr>
          <p:nvPr>
            <p:ph type="ctrTitle"/>
          </p:nvPr>
        </p:nvSpPr>
        <p:spPr>
          <a:noFill/>
          <a:ln/>
        </p:spPr>
        <p:txBody>
          <a:bodyPr/>
          <a:lstStyle/>
          <a:p>
            <a:r>
              <a:rPr lang="en-US" altLang="zh-TW" sz="6600" dirty="0"/>
              <a:t>Fourier Series</a:t>
            </a:r>
          </a:p>
        </p:txBody>
      </p:sp>
      <p:sp>
        <p:nvSpPr>
          <p:cNvPr id="5734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241800" cy="182245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3200" b="1" dirty="0">
                <a:solidFill>
                  <a:schemeClr val="tx1"/>
                </a:solidFill>
              </a:rPr>
              <a:t>Analysis of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3200" b="1" dirty="0">
                <a:solidFill>
                  <a:schemeClr val="tx1"/>
                </a:solidFill>
              </a:rPr>
              <a:t>Periodic Waveforms</a:t>
            </a:r>
            <a:endParaRPr lang="en-US" altLang="zh-TW" sz="3200" dirty="0"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96748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5400" dirty="0"/>
              <a:t>Waveform Symmetry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362200"/>
            <a:ext cx="8001000" cy="2743200"/>
          </a:xfrm>
        </p:spPr>
        <p:txBody>
          <a:bodyPr/>
          <a:lstStyle/>
          <a:p>
            <a:r>
              <a:rPr lang="en-US" altLang="zh-TW" sz="3600" dirty="0"/>
              <a:t>Even Functions</a:t>
            </a:r>
          </a:p>
          <a:p>
            <a:pPr>
              <a:buFont typeface="Wingdings" pitchFamily="2" charset="2"/>
              <a:buNone/>
            </a:pPr>
            <a:endParaRPr lang="en-US" altLang="zh-TW" sz="3600" dirty="0"/>
          </a:p>
          <a:p>
            <a:endParaRPr lang="en-US" altLang="zh-TW" sz="3600" dirty="0"/>
          </a:p>
          <a:p>
            <a:r>
              <a:rPr lang="en-US" altLang="zh-TW" sz="3600" dirty="0"/>
              <a:t>Odd Functions</a:t>
            </a:r>
          </a:p>
        </p:txBody>
      </p:sp>
      <p:graphicFrame>
        <p:nvGraphicFramePr>
          <p:cNvPr id="58372" name="Object 4"/>
          <p:cNvGraphicFramePr>
            <a:graphicFrameLocks noChangeAspect="1"/>
          </p:cNvGraphicFramePr>
          <p:nvPr/>
        </p:nvGraphicFramePr>
        <p:xfrm>
          <a:off x="1371600" y="3200400"/>
          <a:ext cx="3054350" cy="758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4" name="Equation" r:id="rId3" imgW="812520" imgH="203040" progId="Equation.3">
                  <p:embed/>
                </p:oleObj>
              </mc:Choice>
              <mc:Fallback>
                <p:oleObj name="Equation" r:id="rId3" imgW="81252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3200400"/>
                        <a:ext cx="3054350" cy="758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07763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373" name="Object 5"/>
          <p:cNvGraphicFramePr>
            <a:graphicFrameLocks noChangeAspect="1"/>
          </p:cNvGraphicFramePr>
          <p:nvPr/>
        </p:nvGraphicFramePr>
        <p:xfrm>
          <a:off x="1336675" y="5257800"/>
          <a:ext cx="3387725" cy="758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5" name="Equation" r:id="rId5" imgW="901440" imgH="203040" progId="Equation.3">
                  <p:embed/>
                </p:oleObj>
              </mc:Choice>
              <mc:Fallback>
                <p:oleObj name="Equation" r:id="rId5" imgW="90144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6675" y="5257800"/>
                        <a:ext cx="3387725" cy="758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07763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8382" name="Group 14"/>
          <p:cNvGrpSpPr>
            <a:grpSpLocks/>
          </p:cNvGrpSpPr>
          <p:nvPr/>
        </p:nvGrpSpPr>
        <p:grpSpPr bwMode="auto">
          <a:xfrm>
            <a:off x="5029200" y="2971800"/>
            <a:ext cx="3886200" cy="1295400"/>
            <a:chOff x="3168" y="1872"/>
            <a:chExt cx="2448" cy="816"/>
          </a:xfrm>
        </p:grpSpPr>
        <p:sp>
          <p:nvSpPr>
            <p:cNvPr id="58374" name="Line 6"/>
            <p:cNvSpPr>
              <a:spLocks noChangeShapeType="1"/>
            </p:cNvSpPr>
            <p:nvPr/>
          </p:nvSpPr>
          <p:spPr bwMode="auto">
            <a:xfrm>
              <a:off x="3168" y="2496"/>
              <a:ext cx="24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8375" name="Line 7"/>
            <p:cNvSpPr>
              <a:spLocks noChangeShapeType="1"/>
            </p:cNvSpPr>
            <p:nvPr/>
          </p:nvSpPr>
          <p:spPr bwMode="auto">
            <a:xfrm flipV="1">
              <a:off x="4320" y="1872"/>
              <a:ext cx="0" cy="8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8376" name="Freeform 8"/>
            <p:cNvSpPr>
              <a:spLocks/>
            </p:cNvSpPr>
            <p:nvPr/>
          </p:nvSpPr>
          <p:spPr bwMode="auto">
            <a:xfrm>
              <a:off x="4320" y="2064"/>
              <a:ext cx="816" cy="432"/>
            </a:xfrm>
            <a:custGeom>
              <a:avLst/>
              <a:gdLst>
                <a:gd name="T0" fmla="*/ 0 w 816"/>
                <a:gd name="T1" fmla="*/ 0 h 432"/>
                <a:gd name="T2" fmla="*/ 192 w 816"/>
                <a:gd name="T3" fmla="*/ 48 h 432"/>
                <a:gd name="T4" fmla="*/ 336 w 816"/>
                <a:gd name="T5" fmla="*/ 192 h 432"/>
                <a:gd name="T6" fmla="*/ 720 w 816"/>
                <a:gd name="T7" fmla="*/ 288 h 432"/>
                <a:gd name="T8" fmla="*/ 816 w 816"/>
                <a:gd name="T9" fmla="*/ 432 h 4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16" h="432">
                  <a:moveTo>
                    <a:pt x="0" y="0"/>
                  </a:moveTo>
                  <a:cubicBezTo>
                    <a:pt x="68" y="8"/>
                    <a:pt x="136" y="16"/>
                    <a:pt x="192" y="48"/>
                  </a:cubicBezTo>
                  <a:cubicBezTo>
                    <a:pt x="248" y="80"/>
                    <a:pt x="248" y="152"/>
                    <a:pt x="336" y="192"/>
                  </a:cubicBezTo>
                  <a:cubicBezTo>
                    <a:pt x="424" y="232"/>
                    <a:pt x="640" y="248"/>
                    <a:pt x="720" y="288"/>
                  </a:cubicBezTo>
                  <a:cubicBezTo>
                    <a:pt x="800" y="328"/>
                    <a:pt x="808" y="380"/>
                    <a:pt x="816" y="432"/>
                  </a:cubicBezTo>
                </a:path>
              </a:pathLst>
            </a:custGeom>
            <a:noFill/>
            <a:ln w="28575" cap="flat" cmpd="sng">
              <a:solidFill>
                <a:srgbClr val="FF33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8377" name="Freeform 9"/>
            <p:cNvSpPr>
              <a:spLocks/>
            </p:cNvSpPr>
            <p:nvPr/>
          </p:nvSpPr>
          <p:spPr bwMode="auto">
            <a:xfrm flipH="1">
              <a:off x="3504" y="2064"/>
              <a:ext cx="816" cy="432"/>
            </a:xfrm>
            <a:custGeom>
              <a:avLst/>
              <a:gdLst>
                <a:gd name="T0" fmla="*/ 0 w 816"/>
                <a:gd name="T1" fmla="*/ 0 h 432"/>
                <a:gd name="T2" fmla="*/ 192 w 816"/>
                <a:gd name="T3" fmla="*/ 48 h 432"/>
                <a:gd name="T4" fmla="*/ 336 w 816"/>
                <a:gd name="T5" fmla="*/ 192 h 432"/>
                <a:gd name="T6" fmla="*/ 720 w 816"/>
                <a:gd name="T7" fmla="*/ 288 h 432"/>
                <a:gd name="T8" fmla="*/ 816 w 816"/>
                <a:gd name="T9" fmla="*/ 432 h 4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16" h="432">
                  <a:moveTo>
                    <a:pt x="0" y="0"/>
                  </a:moveTo>
                  <a:cubicBezTo>
                    <a:pt x="68" y="8"/>
                    <a:pt x="136" y="16"/>
                    <a:pt x="192" y="48"/>
                  </a:cubicBezTo>
                  <a:cubicBezTo>
                    <a:pt x="248" y="80"/>
                    <a:pt x="248" y="152"/>
                    <a:pt x="336" y="192"/>
                  </a:cubicBezTo>
                  <a:cubicBezTo>
                    <a:pt x="424" y="232"/>
                    <a:pt x="640" y="248"/>
                    <a:pt x="720" y="288"/>
                  </a:cubicBezTo>
                  <a:cubicBezTo>
                    <a:pt x="800" y="328"/>
                    <a:pt x="808" y="380"/>
                    <a:pt x="816" y="432"/>
                  </a:cubicBezTo>
                </a:path>
              </a:pathLst>
            </a:custGeom>
            <a:noFill/>
            <a:ln w="28575" cap="flat" cmpd="sng">
              <a:solidFill>
                <a:srgbClr val="FF33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58383" name="Group 15"/>
          <p:cNvGrpSpPr>
            <a:grpSpLocks/>
          </p:cNvGrpSpPr>
          <p:nvPr/>
        </p:nvGrpSpPr>
        <p:grpSpPr bwMode="auto">
          <a:xfrm>
            <a:off x="5029200" y="4648200"/>
            <a:ext cx="3886200" cy="1905000"/>
            <a:chOff x="3168" y="2928"/>
            <a:chExt cx="2448" cy="1200"/>
          </a:xfrm>
        </p:grpSpPr>
        <p:sp>
          <p:nvSpPr>
            <p:cNvPr id="58378" name="Line 10"/>
            <p:cNvSpPr>
              <a:spLocks noChangeShapeType="1"/>
            </p:cNvSpPr>
            <p:nvPr/>
          </p:nvSpPr>
          <p:spPr bwMode="auto">
            <a:xfrm>
              <a:off x="3168" y="3552"/>
              <a:ext cx="24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8379" name="Line 11"/>
            <p:cNvSpPr>
              <a:spLocks noChangeShapeType="1"/>
            </p:cNvSpPr>
            <p:nvPr/>
          </p:nvSpPr>
          <p:spPr bwMode="auto">
            <a:xfrm flipV="1">
              <a:off x="4320" y="2928"/>
              <a:ext cx="0" cy="1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8380" name="Freeform 12"/>
            <p:cNvSpPr>
              <a:spLocks/>
            </p:cNvSpPr>
            <p:nvPr/>
          </p:nvSpPr>
          <p:spPr bwMode="auto">
            <a:xfrm>
              <a:off x="4320" y="3120"/>
              <a:ext cx="816" cy="432"/>
            </a:xfrm>
            <a:custGeom>
              <a:avLst/>
              <a:gdLst>
                <a:gd name="T0" fmla="*/ 0 w 816"/>
                <a:gd name="T1" fmla="*/ 0 h 432"/>
                <a:gd name="T2" fmla="*/ 192 w 816"/>
                <a:gd name="T3" fmla="*/ 48 h 432"/>
                <a:gd name="T4" fmla="*/ 336 w 816"/>
                <a:gd name="T5" fmla="*/ 192 h 432"/>
                <a:gd name="T6" fmla="*/ 720 w 816"/>
                <a:gd name="T7" fmla="*/ 288 h 432"/>
                <a:gd name="T8" fmla="*/ 816 w 816"/>
                <a:gd name="T9" fmla="*/ 432 h 4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16" h="432">
                  <a:moveTo>
                    <a:pt x="0" y="0"/>
                  </a:moveTo>
                  <a:cubicBezTo>
                    <a:pt x="68" y="8"/>
                    <a:pt x="136" y="16"/>
                    <a:pt x="192" y="48"/>
                  </a:cubicBezTo>
                  <a:cubicBezTo>
                    <a:pt x="248" y="80"/>
                    <a:pt x="248" y="152"/>
                    <a:pt x="336" y="192"/>
                  </a:cubicBezTo>
                  <a:cubicBezTo>
                    <a:pt x="424" y="232"/>
                    <a:pt x="640" y="248"/>
                    <a:pt x="720" y="288"/>
                  </a:cubicBezTo>
                  <a:cubicBezTo>
                    <a:pt x="800" y="328"/>
                    <a:pt x="808" y="380"/>
                    <a:pt x="816" y="432"/>
                  </a:cubicBezTo>
                </a:path>
              </a:pathLst>
            </a:custGeom>
            <a:noFill/>
            <a:ln w="28575" cap="flat" cmpd="sng">
              <a:solidFill>
                <a:srgbClr val="FF33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8381" name="Freeform 13"/>
            <p:cNvSpPr>
              <a:spLocks/>
            </p:cNvSpPr>
            <p:nvPr/>
          </p:nvSpPr>
          <p:spPr bwMode="auto">
            <a:xfrm flipH="1" flipV="1">
              <a:off x="3504" y="3552"/>
              <a:ext cx="816" cy="432"/>
            </a:xfrm>
            <a:custGeom>
              <a:avLst/>
              <a:gdLst>
                <a:gd name="T0" fmla="*/ 0 w 816"/>
                <a:gd name="T1" fmla="*/ 0 h 432"/>
                <a:gd name="T2" fmla="*/ 192 w 816"/>
                <a:gd name="T3" fmla="*/ 48 h 432"/>
                <a:gd name="T4" fmla="*/ 336 w 816"/>
                <a:gd name="T5" fmla="*/ 192 h 432"/>
                <a:gd name="T6" fmla="*/ 720 w 816"/>
                <a:gd name="T7" fmla="*/ 288 h 432"/>
                <a:gd name="T8" fmla="*/ 816 w 816"/>
                <a:gd name="T9" fmla="*/ 432 h 4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16" h="432">
                  <a:moveTo>
                    <a:pt x="0" y="0"/>
                  </a:moveTo>
                  <a:cubicBezTo>
                    <a:pt x="68" y="8"/>
                    <a:pt x="136" y="16"/>
                    <a:pt x="192" y="48"/>
                  </a:cubicBezTo>
                  <a:cubicBezTo>
                    <a:pt x="248" y="80"/>
                    <a:pt x="248" y="152"/>
                    <a:pt x="336" y="192"/>
                  </a:cubicBezTo>
                  <a:cubicBezTo>
                    <a:pt x="424" y="232"/>
                    <a:pt x="640" y="248"/>
                    <a:pt x="720" y="288"/>
                  </a:cubicBezTo>
                  <a:cubicBezTo>
                    <a:pt x="800" y="328"/>
                    <a:pt x="808" y="380"/>
                    <a:pt x="816" y="432"/>
                  </a:cubicBezTo>
                </a:path>
              </a:pathLst>
            </a:custGeom>
            <a:noFill/>
            <a:ln w="28575" cap="flat" cmpd="sng">
              <a:solidFill>
                <a:srgbClr val="FF33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82618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5" presetID="9" presetClass="entr" presetSubtype="0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19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23" presetID="9" presetClass="entr" presetSubtype="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7500"/>
                            </p:stCondLst>
                            <p:childTnLst>
                              <p:par>
                                <p:cTn id="27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1" grpId="0" build="p" bldLvl="5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5400" dirty="0"/>
              <a:t>Decomposition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8077200" cy="1828800"/>
          </a:xfrm>
        </p:spPr>
        <p:txBody>
          <a:bodyPr/>
          <a:lstStyle/>
          <a:p>
            <a:r>
              <a:rPr lang="en-US" altLang="zh-TW" sz="3200" dirty="0"/>
              <a:t>Any function </a:t>
            </a:r>
            <a:r>
              <a:rPr lang="en-US" altLang="zh-TW" sz="3200" i="1" dirty="0">
                <a:solidFill>
                  <a:srgbClr val="0033CC"/>
                </a:solidFill>
                <a:latin typeface="Times New Roman" pitchFamily="18" charset="0"/>
              </a:rPr>
              <a:t>f</a:t>
            </a:r>
            <a:r>
              <a:rPr lang="en-US" altLang="zh-TW" sz="3200" dirty="0">
                <a:solidFill>
                  <a:srgbClr val="0033CC"/>
                </a:solidFill>
                <a:latin typeface="Times New Roman" pitchFamily="18" charset="0"/>
              </a:rPr>
              <a:t>(</a:t>
            </a:r>
            <a:r>
              <a:rPr lang="en-US" altLang="zh-TW" sz="3200" i="1" dirty="0">
                <a:solidFill>
                  <a:srgbClr val="0033CC"/>
                </a:solidFill>
                <a:latin typeface="Times New Roman" pitchFamily="18" charset="0"/>
              </a:rPr>
              <a:t>t</a:t>
            </a:r>
            <a:r>
              <a:rPr lang="en-US" altLang="zh-TW" sz="3200" dirty="0">
                <a:solidFill>
                  <a:srgbClr val="0033CC"/>
                </a:solidFill>
                <a:latin typeface="Times New Roman" pitchFamily="18" charset="0"/>
              </a:rPr>
              <a:t>)</a:t>
            </a:r>
            <a:r>
              <a:rPr lang="en-US" altLang="zh-TW" sz="3200" dirty="0"/>
              <a:t> can be expressed as the sum of an even function </a:t>
            </a:r>
            <a:r>
              <a:rPr lang="en-US" altLang="zh-TW" sz="3200" i="1" dirty="0" err="1">
                <a:solidFill>
                  <a:srgbClr val="0033CC"/>
                </a:solidFill>
                <a:latin typeface="Times New Roman" pitchFamily="18" charset="0"/>
              </a:rPr>
              <a:t>f</a:t>
            </a:r>
            <a:r>
              <a:rPr lang="en-US" altLang="zh-TW" sz="3200" i="1" baseline="-25000" dirty="0" err="1">
                <a:solidFill>
                  <a:srgbClr val="0033CC"/>
                </a:solidFill>
                <a:latin typeface="Times New Roman" pitchFamily="18" charset="0"/>
              </a:rPr>
              <a:t>e</a:t>
            </a:r>
            <a:r>
              <a:rPr lang="en-US" altLang="zh-TW" sz="3200" dirty="0">
                <a:solidFill>
                  <a:srgbClr val="0033CC"/>
                </a:solidFill>
                <a:latin typeface="Times New Roman" pitchFamily="18" charset="0"/>
              </a:rPr>
              <a:t>(</a:t>
            </a:r>
            <a:r>
              <a:rPr lang="en-US" altLang="zh-TW" sz="3200" i="1" dirty="0">
                <a:solidFill>
                  <a:srgbClr val="0033CC"/>
                </a:solidFill>
                <a:latin typeface="Times New Roman" pitchFamily="18" charset="0"/>
              </a:rPr>
              <a:t>t</a:t>
            </a:r>
            <a:r>
              <a:rPr lang="en-US" altLang="zh-TW" sz="3200" dirty="0">
                <a:solidFill>
                  <a:srgbClr val="0033CC"/>
                </a:solidFill>
                <a:latin typeface="Times New Roman" pitchFamily="18" charset="0"/>
              </a:rPr>
              <a:t>)</a:t>
            </a:r>
            <a:r>
              <a:rPr lang="en-US" altLang="zh-TW" sz="3200" dirty="0"/>
              <a:t> and an odd function </a:t>
            </a:r>
            <a:r>
              <a:rPr lang="en-US" altLang="zh-TW" sz="3200" i="1" dirty="0" err="1">
                <a:solidFill>
                  <a:srgbClr val="0033CC"/>
                </a:solidFill>
                <a:latin typeface="Times New Roman" pitchFamily="18" charset="0"/>
              </a:rPr>
              <a:t>f</a:t>
            </a:r>
            <a:r>
              <a:rPr lang="en-US" altLang="zh-TW" sz="3200" i="1" baseline="-25000" dirty="0" err="1">
                <a:solidFill>
                  <a:srgbClr val="0033CC"/>
                </a:solidFill>
                <a:latin typeface="Times New Roman" pitchFamily="18" charset="0"/>
              </a:rPr>
              <a:t>o</a:t>
            </a:r>
            <a:r>
              <a:rPr lang="en-US" altLang="zh-TW" sz="3200" dirty="0">
                <a:solidFill>
                  <a:srgbClr val="0033CC"/>
                </a:solidFill>
                <a:latin typeface="Times New Roman" pitchFamily="18" charset="0"/>
              </a:rPr>
              <a:t>(</a:t>
            </a:r>
            <a:r>
              <a:rPr lang="en-US" altLang="zh-TW" sz="3200" i="1" dirty="0">
                <a:solidFill>
                  <a:srgbClr val="0033CC"/>
                </a:solidFill>
                <a:latin typeface="Times New Roman" pitchFamily="18" charset="0"/>
              </a:rPr>
              <a:t>t</a:t>
            </a:r>
            <a:r>
              <a:rPr lang="en-US" altLang="zh-TW" sz="3200" dirty="0">
                <a:solidFill>
                  <a:srgbClr val="0033CC"/>
                </a:solidFill>
                <a:latin typeface="Times New Roman" pitchFamily="18" charset="0"/>
              </a:rPr>
              <a:t>)</a:t>
            </a:r>
            <a:r>
              <a:rPr lang="en-US" altLang="zh-TW" sz="3200" dirty="0"/>
              <a:t>.</a:t>
            </a:r>
          </a:p>
        </p:txBody>
      </p:sp>
      <p:graphicFrame>
        <p:nvGraphicFramePr>
          <p:cNvPr id="59396" name="Object 4"/>
          <p:cNvGraphicFramePr>
            <a:graphicFrameLocks noChangeAspect="1"/>
          </p:cNvGraphicFramePr>
          <p:nvPr/>
        </p:nvGraphicFramePr>
        <p:xfrm>
          <a:off x="1676400" y="3962400"/>
          <a:ext cx="3733800" cy="719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9" name="Equation" r:id="rId3" imgW="1180800" imgH="228600" progId="Equation.3">
                  <p:embed/>
                </p:oleObj>
              </mc:Choice>
              <mc:Fallback>
                <p:oleObj name="Equation" r:id="rId3" imgW="11808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3962400"/>
                        <a:ext cx="3733800" cy="719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07763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397" name="Object 5"/>
          <p:cNvGraphicFramePr>
            <a:graphicFrameLocks noChangeAspect="1"/>
          </p:cNvGraphicFramePr>
          <p:nvPr/>
        </p:nvGraphicFramePr>
        <p:xfrm>
          <a:off x="1639888" y="4843463"/>
          <a:ext cx="4497387" cy="719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0" name="Equation" r:id="rId5" imgW="1422360" imgH="228600" progId="Equation.3">
                  <p:embed/>
                </p:oleObj>
              </mc:Choice>
              <mc:Fallback>
                <p:oleObj name="Equation" r:id="rId5" imgW="14223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9888" y="4843463"/>
                        <a:ext cx="4497387" cy="719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07763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398" name="Object 6"/>
          <p:cNvGraphicFramePr>
            <a:graphicFrameLocks noChangeAspect="1"/>
          </p:cNvGraphicFramePr>
          <p:nvPr/>
        </p:nvGraphicFramePr>
        <p:xfrm>
          <a:off x="1600200" y="5757863"/>
          <a:ext cx="4497388" cy="719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1" name="Equation" r:id="rId7" imgW="1422360" imgH="228600" progId="Equation.3">
                  <p:embed/>
                </p:oleObj>
              </mc:Choice>
              <mc:Fallback>
                <p:oleObj name="Equation" r:id="rId7" imgW="14223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5757863"/>
                        <a:ext cx="4497388" cy="719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07763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399" name="Text Box 7"/>
          <p:cNvSpPr txBox="1">
            <a:spLocks noChangeArrowheads="1"/>
          </p:cNvSpPr>
          <p:nvPr/>
        </p:nvSpPr>
        <p:spPr bwMode="auto">
          <a:xfrm>
            <a:off x="6553200" y="4819650"/>
            <a:ext cx="17748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3200">
                <a:solidFill>
                  <a:srgbClr val="FF3300"/>
                </a:solidFill>
              </a:rPr>
              <a:t>Even Part</a:t>
            </a:r>
          </a:p>
        </p:txBody>
      </p:sp>
      <p:sp>
        <p:nvSpPr>
          <p:cNvPr id="59400" name="Text Box 8"/>
          <p:cNvSpPr txBox="1">
            <a:spLocks noChangeArrowheads="1"/>
          </p:cNvSpPr>
          <p:nvPr/>
        </p:nvSpPr>
        <p:spPr bwMode="auto">
          <a:xfrm>
            <a:off x="6569075" y="5692775"/>
            <a:ext cx="16398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3200">
                <a:solidFill>
                  <a:srgbClr val="FF3300"/>
                </a:solidFill>
              </a:rPr>
              <a:t>Odd Part</a:t>
            </a:r>
          </a:p>
        </p:txBody>
      </p:sp>
    </p:spTree>
    <p:extLst>
      <p:ext uri="{BB962C8B-B14F-4D97-AF65-F5344CB8AC3E}">
        <p14:creationId xmlns:p14="http://schemas.microsoft.com/office/powerpoint/2010/main" val="3519367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9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9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9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59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7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9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5" grpId="0" build="p" bldLvl="5" autoUpdateAnimBg="0"/>
      <p:bldP spid="59399" grpId="0" autoUpdateAnimBg="0"/>
      <p:bldP spid="59400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0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zh-TW" sz="7200" dirty="0"/>
              <a:t>Example</a:t>
            </a:r>
          </a:p>
        </p:txBody>
      </p:sp>
      <p:graphicFrame>
        <p:nvGraphicFramePr>
          <p:cNvPr id="60422" name="Object 6"/>
          <p:cNvGraphicFramePr>
            <a:graphicFrameLocks noChangeAspect="1"/>
          </p:cNvGraphicFramePr>
          <p:nvPr/>
        </p:nvGraphicFramePr>
        <p:xfrm>
          <a:off x="990600" y="2362200"/>
          <a:ext cx="2895600" cy="1230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3" name="Equation" r:id="rId3" imgW="1130040" imgH="482400" progId="Equation.3">
                  <p:embed/>
                </p:oleObj>
              </mc:Choice>
              <mc:Fallback>
                <p:oleObj name="Equation" r:id="rId3" imgW="113004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362200"/>
                        <a:ext cx="2895600" cy="1230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07763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425" name="Text Box 9"/>
          <p:cNvSpPr txBox="1">
            <a:spLocks noChangeArrowheads="1"/>
          </p:cNvSpPr>
          <p:nvPr/>
        </p:nvSpPr>
        <p:spPr bwMode="auto">
          <a:xfrm>
            <a:off x="7086600" y="3705225"/>
            <a:ext cx="15763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800">
                <a:solidFill>
                  <a:srgbClr val="0033CC"/>
                </a:solidFill>
              </a:rPr>
              <a:t>Even Part</a:t>
            </a:r>
          </a:p>
        </p:txBody>
      </p:sp>
      <p:sp>
        <p:nvSpPr>
          <p:cNvPr id="60426" name="Text Box 10"/>
          <p:cNvSpPr txBox="1">
            <a:spLocks noChangeArrowheads="1"/>
          </p:cNvSpPr>
          <p:nvPr/>
        </p:nvSpPr>
        <p:spPr bwMode="auto">
          <a:xfrm>
            <a:off x="7086600" y="5153025"/>
            <a:ext cx="14589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800">
                <a:solidFill>
                  <a:srgbClr val="0033CC"/>
                </a:solidFill>
              </a:rPr>
              <a:t>Odd Part</a:t>
            </a:r>
          </a:p>
        </p:txBody>
      </p:sp>
      <p:grpSp>
        <p:nvGrpSpPr>
          <p:cNvPr id="60453" name="Group 37"/>
          <p:cNvGrpSpPr>
            <a:grpSpLocks/>
          </p:cNvGrpSpPr>
          <p:nvPr/>
        </p:nvGrpSpPr>
        <p:grpSpPr bwMode="auto">
          <a:xfrm>
            <a:off x="5029200" y="2362200"/>
            <a:ext cx="3886200" cy="1143000"/>
            <a:chOff x="3168" y="1440"/>
            <a:chExt cx="2448" cy="720"/>
          </a:xfrm>
        </p:grpSpPr>
        <p:sp>
          <p:nvSpPr>
            <p:cNvPr id="60429" name="Line 13"/>
            <p:cNvSpPr>
              <a:spLocks noChangeShapeType="1"/>
            </p:cNvSpPr>
            <p:nvPr/>
          </p:nvSpPr>
          <p:spPr bwMode="auto">
            <a:xfrm>
              <a:off x="3168" y="2064"/>
              <a:ext cx="24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0430" name="Line 14"/>
            <p:cNvSpPr>
              <a:spLocks noChangeShapeType="1"/>
            </p:cNvSpPr>
            <p:nvPr/>
          </p:nvSpPr>
          <p:spPr bwMode="auto">
            <a:xfrm flipV="1">
              <a:off x="4320" y="1440"/>
              <a:ext cx="0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0433" name="Arc 17"/>
            <p:cNvSpPr>
              <a:spLocks/>
            </p:cNvSpPr>
            <p:nvPr/>
          </p:nvSpPr>
          <p:spPr bwMode="auto">
            <a:xfrm flipH="1" flipV="1">
              <a:off x="4320" y="1536"/>
              <a:ext cx="1200" cy="528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FF33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434" name="Line 18"/>
            <p:cNvSpPr>
              <a:spLocks noChangeShapeType="1"/>
            </p:cNvSpPr>
            <p:nvPr/>
          </p:nvSpPr>
          <p:spPr bwMode="auto">
            <a:xfrm>
              <a:off x="4320" y="1536"/>
              <a:ext cx="0" cy="528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0435" name="Line 19"/>
            <p:cNvSpPr>
              <a:spLocks noChangeShapeType="1"/>
            </p:cNvSpPr>
            <p:nvPr/>
          </p:nvSpPr>
          <p:spPr bwMode="auto">
            <a:xfrm flipH="1">
              <a:off x="3168" y="2064"/>
              <a:ext cx="1152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aphicFrame>
        <p:nvGraphicFramePr>
          <p:cNvPr id="60436" name="Object 20"/>
          <p:cNvGraphicFramePr>
            <a:graphicFrameLocks noChangeAspect="1"/>
          </p:cNvGraphicFramePr>
          <p:nvPr/>
        </p:nvGraphicFramePr>
        <p:xfrm>
          <a:off x="844550" y="3810000"/>
          <a:ext cx="3189288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4" name="Equation" r:id="rId5" imgW="1244520" imgH="507960" progId="Equation.3">
                  <p:embed/>
                </p:oleObj>
              </mc:Choice>
              <mc:Fallback>
                <p:oleObj name="Equation" r:id="rId5" imgW="1244520" imgH="507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4550" y="3810000"/>
                        <a:ext cx="3189288" cy="129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07763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437" name="Object 21"/>
          <p:cNvGraphicFramePr>
            <a:graphicFrameLocks noChangeAspect="1"/>
          </p:cNvGraphicFramePr>
          <p:nvPr/>
        </p:nvGraphicFramePr>
        <p:xfrm>
          <a:off x="838200" y="5257800"/>
          <a:ext cx="3352800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5" name="Equation" r:id="rId7" imgW="1307880" imgH="507960" progId="Equation.3">
                  <p:embed/>
                </p:oleObj>
              </mc:Choice>
              <mc:Fallback>
                <p:oleObj name="Equation" r:id="rId7" imgW="1307880" imgH="507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5257800"/>
                        <a:ext cx="3352800" cy="129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07763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0455" name="Group 39"/>
          <p:cNvGrpSpPr>
            <a:grpSpLocks/>
          </p:cNvGrpSpPr>
          <p:nvPr/>
        </p:nvGrpSpPr>
        <p:grpSpPr bwMode="auto">
          <a:xfrm>
            <a:off x="4953000" y="5257800"/>
            <a:ext cx="3962400" cy="1371600"/>
            <a:chOff x="3120" y="3264"/>
            <a:chExt cx="2496" cy="864"/>
          </a:xfrm>
        </p:grpSpPr>
        <p:sp>
          <p:nvSpPr>
            <p:cNvPr id="60443" name="Line 27"/>
            <p:cNvSpPr>
              <a:spLocks noChangeShapeType="1"/>
            </p:cNvSpPr>
            <p:nvPr/>
          </p:nvSpPr>
          <p:spPr bwMode="auto">
            <a:xfrm>
              <a:off x="3168" y="3744"/>
              <a:ext cx="24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0444" name="Line 28"/>
            <p:cNvSpPr>
              <a:spLocks noChangeShapeType="1"/>
            </p:cNvSpPr>
            <p:nvPr/>
          </p:nvSpPr>
          <p:spPr bwMode="auto">
            <a:xfrm flipV="1">
              <a:off x="4320" y="3264"/>
              <a:ext cx="0" cy="8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0445" name="Arc 29"/>
            <p:cNvSpPr>
              <a:spLocks/>
            </p:cNvSpPr>
            <p:nvPr/>
          </p:nvSpPr>
          <p:spPr bwMode="auto">
            <a:xfrm flipH="1" flipV="1">
              <a:off x="4320" y="3456"/>
              <a:ext cx="1200" cy="288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FF33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446" name="Line 30"/>
            <p:cNvSpPr>
              <a:spLocks noChangeShapeType="1"/>
            </p:cNvSpPr>
            <p:nvPr/>
          </p:nvSpPr>
          <p:spPr bwMode="auto">
            <a:xfrm>
              <a:off x="4320" y="3456"/>
              <a:ext cx="0" cy="528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0448" name="Arc 32"/>
            <p:cNvSpPr>
              <a:spLocks/>
            </p:cNvSpPr>
            <p:nvPr/>
          </p:nvSpPr>
          <p:spPr bwMode="auto">
            <a:xfrm>
              <a:off x="3120" y="3744"/>
              <a:ext cx="1200" cy="288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FF33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0454" name="Group 38"/>
          <p:cNvGrpSpPr>
            <a:grpSpLocks/>
          </p:cNvGrpSpPr>
          <p:nvPr/>
        </p:nvGrpSpPr>
        <p:grpSpPr bwMode="auto">
          <a:xfrm>
            <a:off x="4953000" y="3886200"/>
            <a:ext cx="3962400" cy="1066800"/>
            <a:chOff x="3120" y="2352"/>
            <a:chExt cx="2496" cy="672"/>
          </a:xfrm>
        </p:grpSpPr>
        <p:sp>
          <p:nvSpPr>
            <p:cNvPr id="60438" name="Line 22"/>
            <p:cNvSpPr>
              <a:spLocks noChangeShapeType="1"/>
            </p:cNvSpPr>
            <p:nvPr/>
          </p:nvSpPr>
          <p:spPr bwMode="auto">
            <a:xfrm>
              <a:off x="3168" y="2832"/>
              <a:ext cx="24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0439" name="Line 23"/>
            <p:cNvSpPr>
              <a:spLocks noChangeShapeType="1"/>
            </p:cNvSpPr>
            <p:nvPr/>
          </p:nvSpPr>
          <p:spPr bwMode="auto">
            <a:xfrm flipV="1">
              <a:off x="4320" y="2352"/>
              <a:ext cx="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0440" name="Arc 24"/>
            <p:cNvSpPr>
              <a:spLocks/>
            </p:cNvSpPr>
            <p:nvPr/>
          </p:nvSpPr>
          <p:spPr bwMode="auto">
            <a:xfrm flipH="1" flipV="1">
              <a:off x="4320" y="2544"/>
              <a:ext cx="1200" cy="288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FF33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452" name="Arc 36"/>
            <p:cNvSpPr>
              <a:spLocks/>
            </p:cNvSpPr>
            <p:nvPr/>
          </p:nvSpPr>
          <p:spPr bwMode="auto">
            <a:xfrm flipV="1">
              <a:off x="3120" y="2544"/>
              <a:ext cx="1200" cy="288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FF33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15260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0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60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0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60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60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60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60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5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60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5" grpId="0" autoUpdateAnimBg="0"/>
      <p:bldP spid="60426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4800" dirty="0"/>
              <a:t>Half-Wave Symmetry</a:t>
            </a:r>
          </a:p>
        </p:txBody>
      </p:sp>
      <p:graphicFrame>
        <p:nvGraphicFramePr>
          <p:cNvPr id="61444" name="Object 4"/>
          <p:cNvGraphicFramePr>
            <a:graphicFrameLocks noChangeAspect="1"/>
          </p:cNvGraphicFramePr>
          <p:nvPr/>
        </p:nvGraphicFramePr>
        <p:xfrm>
          <a:off x="1033463" y="2514600"/>
          <a:ext cx="2928937" cy="620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6" name="Equation" r:id="rId3" imgW="952200" imgH="203040" progId="Equation.3">
                  <p:embed/>
                </p:oleObj>
              </mc:Choice>
              <mc:Fallback>
                <p:oleObj name="Equation" r:id="rId3" imgW="95220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3463" y="2514600"/>
                        <a:ext cx="2928937" cy="620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07763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45" name="Text Box 5"/>
          <p:cNvSpPr txBox="1">
            <a:spLocks noChangeArrowheads="1"/>
          </p:cNvSpPr>
          <p:nvPr/>
        </p:nvSpPr>
        <p:spPr bwMode="auto">
          <a:xfrm>
            <a:off x="4105275" y="2468563"/>
            <a:ext cx="7715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3200"/>
              <a:t>and</a:t>
            </a:r>
          </a:p>
        </p:txBody>
      </p:sp>
      <p:graphicFrame>
        <p:nvGraphicFramePr>
          <p:cNvPr id="61446" name="Object 6"/>
          <p:cNvGraphicFramePr>
            <a:graphicFrameLocks noChangeAspect="1"/>
          </p:cNvGraphicFramePr>
          <p:nvPr/>
        </p:nvGraphicFramePr>
        <p:xfrm>
          <a:off x="4864100" y="2438400"/>
          <a:ext cx="3670300" cy="658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7" name="Equation" r:id="rId5" imgW="1193760" imgH="215640" progId="Equation.3">
                  <p:embed/>
                </p:oleObj>
              </mc:Choice>
              <mc:Fallback>
                <p:oleObj name="Equation" r:id="rId5" imgW="119376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4100" y="2438400"/>
                        <a:ext cx="3670300" cy="658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07763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1487" name="Group 47"/>
          <p:cNvGrpSpPr>
            <a:grpSpLocks/>
          </p:cNvGrpSpPr>
          <p:nvPr/>
        </p:nvGrpSpPr>
        <p:grpSpPr bwMode="auto">
          <a:xfrm>
            <a:off x="1905000" y="3581400"/>
            <a:ext cx="5257800" cy="2743200"/>
            <a:chOff x="1344" y="2256"/>
            <a:chExt cx="3312" cy="1728"/>
          </a:xfrm>
        </p:grpSpPr>
        <p:sp>
          <p:nvSpPr>
            <p:cNvPr id="61448" name="Line 8"/>
            <p:cNvSpPr>
              <a:spLocks noChangeShapeType="1"/>
            </p:cNvSpPr>
            <p:nvPr/>
          </p:nvSpPr>
          <p:spPr bwMode="auto">
            <a:xfrm>
              <a:off x="1344" y="3072"/>
              <a:ext cx="33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449" name="Line 9"/>
            <p:cNvSpPr>
              <a:spLocks noChangeShapeType="1"/>
            </p:cNvSpPr>
            <p:nvPr/>
          </p:nvSpPr>
          <p:spPr bwMode="auto">
            <a:xfrm flipV="1">
              <a:off x="2688" y="2256"/>
              <a:ext cx="0" cy="17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459" name="Freeform 19"/>
            <p:cNvSpPr>
              <a:spLocks/>
            </p:cNvSpPr>
            <p:nvPr/>
          </p:nvSpPr>
          <p:spPr bwMode="auto">
            <a:xfrm>
              <a:off x="1440" y="2400"/>
              <a:ext cx="624" cy="336"/>
            </a:xfrm>
            <a:custGeom>
              <a:avLst/>
              <a:gdLst>
                <a:gd name="T0" fmla="*/ 0 w 624"/>
                <a:gd name="T1" fmla="*/ 336 h 336"/>
                <a:gd name="T2" fmla="*/ 384 w 624"/>
                <a:gd name="T3" fmla="*/ 336 h 336"/>
                <a:gd name="T4" fmla="*/ 624 w 624"/>
                <a:gd name="T5" fmla="*/ 0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24" h="336">
                  <a:moveTo>
                    <a:pt x="0" y="336"/>
                  </a:moveTo>
                  <a:lnTo>
                    <a:pt x="384" y="336"/>
                  </a:lnTo>
                  <a:lnTo>
                    <a:pt x="624" y="0"/>
                  </a:lnTo>
                </a:path>
              </a:pathLst>
            </a:custGeom>
            <a:noFill/>
            <a:ln w="28575" cap="flat" cmpd="sng">
              <a:solidFill>
                <a:srgbClr val="FF33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462" name="Line 22"/>
            <p:cNvSpPr>
              <a:spLocks noChangeShapeType="1"/>
            </p:cNvSpPr>
            <p:nvPr/>
          </p:nvSpPr>
          <p:spPr bwMode="auto">
            <a:xfrm>
              <a:off x="2064" y="2400"/>
              <a:ext cx="0" cy="1008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61465" name="Group 25"/>
            <p:cNvGrpSpPr>
              <a:grpSpLocks/>
            </p:cNvGrpSpPr>
            <p:nvPr/>
          </p:nvGrpSpPr>
          <p:grpSpPr bwMode="auto">
            <a:xfrm>
              <a:off x="2064" y="2400"/>
              <a:ext cx="1248" cy="1344"/>
              <a:chOff x="960" y="2400"/>
              <a:chExt cx="1248" cy="1344"/>
            </a:xfrm>
          </p:grpSpPr>
          <p:grpSp>
            <p:nvGrpSpPr>
              <p:cNvPr id="61466" name="Group 26"/>
              <p:cNvGrpSpPr>
                <a:grpSpLocks/>
              </p:cNvGrpSpPr>
              <p:nvPr/>
            </p:nvGrpSpPr>
            <p:grpSpPr bwMode="auto">
              <a:xfrm>
                <a:off x="960" y="2400"/>
                <a:ext cx="1248" cy="1344"/>
                <a:chOff x="960" y="2400"/>
                <a:chExt cx="1248" cy="1344"/>
              </a:xfrm>
            </p:grpSpPr>
            <p:sp>
              <p:nvSpPr>
                <p:cNvPr id="61467" name="Freeform 27"/>
                <p:cNvSpPr>
                  <a:spLocks/>
                </p:cNvSpPr>
                <p:nvPr/>
              </p:nvSpPr>
              <p:spPr bwMode="auto">
                <a:xfrm>
                  <a:off x="1584" y="2400"/>
                  <a:ext cx="624" cy="336"/>
                </a:xfrm>
                <a:custGeom>
                  <a:avLst/>
                  <a:gdLst>
                    <a:gd name="T0" fmla="*/ 0 w 624"/>
                    <a:gd name="T1" fmla="*/ 336 h 336"/>
                    <a:gd name="T2" fmla="*/ 384 w 624"/>
                    <a:gd name="T3" fmla="*/ 336 h 336"/>
                    <a:gd name="T4" fmla="*/ 624 w 624"/>
                    <a:gd name="T5" fmla="*/ 0 h 3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624" h="336">
                      <a:moveTo>
                        <a:pt x="0" y="336"/>
                      </a:moveTo>
                      <a:lnTo>
                        <a:pt x="384" y="336"/>
                      </a:lnTo>
                      <a:lnTo>
                        <a:pt x="624" y="0"/>
                      </a:lnTo>
                    </a:path>
                  </a:pathLst>
                </a:custGeom>
                <a:noFill/>
                <a:ln w="28575" cap="flat" cmpd="sng">
                  <a:solidFill>
                    <a:srgbClr val="FF3300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61468" name="Freeform 28"/>
                <p:cNvSpPr>
                  <a:spLocks/>
                </p:cNvSpPr>
                <p:nvPr/>
              </p:nvSpPr>
              <p:spPr bwMode="auto">
                <a:xfrm flipV="1">
                  <a:off x="960" y="3408"/>
                  <a:ext cx="624" cy="336"/>
                </a:xfrm>
                <a:custGeom>
                  <a:avLst/>
                  <a:gdLst>
                    <a:gd name="T0" fmla="*/ 0 w 624"/>
                    <a:gd name="T1" fmla="*/ 336 h 336"/>
                    <a:gd name="T2" fmla="*/ 384 w 624"/>
                    <a:gd name="T3" fmla="*/ 336 h 336"/>
                    <a:gd name="T4" fmla="*/ 624 w 624"/>
                    <a:gd name="T5" fmla="*/ 0 h 3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624" h="336">
                      <a:moveTo>
                        <a:pt x="0" y="336"/>
                      </a:moveTo>
                      <a:lnTo>
                        <a:pt x="384" y="336"/>
                      </a:lnTo>
                      <a:lnTo>
                        <a:pt x="624" y="0"/>
                      </a:lnTo>
                    </a:path>
                  </a:pathLst>
                </a:custGeom>
                <a:noFill/>
                <a:ln w="28575" cap="flat" cmpd="sng">
                  <a:solidFill>
                    <a:srgbClr val="FF3300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61469" name="Line 29"/>
                <p:cNvSpPr>
                  <a:spLocks noChangeShapeType="1"/>
                </p:cNvSpPr>
                <p:nvPr/>
              </p:nvSpPr>
              <p:spPr bwMode="auto">
                <a:xfrm>
                  <a:off x="1584" y="2736"/>
                  <a:ext cx="0" cy="1008"/>
                </a:xfrm>
                <a:prstGeom prst="line">
                  <a:avLst/>
                </a:prstGeom>
                <a:noFill/>
                <a:ln w="28575">
                  <a:solidFill>
                    <a:srgbClr val="FF3300"/>
                  </a:solidFill>
                  <a:prstDash val="sysDot"/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sp>
            <p:nvSpPr>
              <p:cNvPr id="61470" name="Line 30"/>
              <p:cNvSpPr>
                <a:spLocks noChangeShapeType="1"/>
              </p:cNvSpPr>
              <p:nvPr/>
            </p:nvSpPr>
            <p:spPr bwMode="auto">
              <a:xfrm>
                <a:off x="2208" y="2400"/>
                <a:ext cx="0" cy="1008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prstDash val="sysDot"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61472" name="Group 32"/>
            <p:cNvGrpSpPr>
              <a:grpSpLocks/>
            </p:cNvGrpSpPr>
            <p:nvPr/>
          </p:nvGrpSpPr>
          <p:grpSpPr bwMode="auto">
            <a:xfrm>
              <a:off x="3312" y="2400"/>
              <a:ext cx="1248" cy="1344"/>
              <a:chOff x="960" y="2400"/>
              <a:chExt cx="1248" cy="1344"/>
            </a:xfrm>
          </p:grpSpPr>
          <p:sp>
            <p:nvSpPr>
              <p:cNvPr id="61473" name="Freeform 33"/>
              <p:cNvSpPr>
                <a:spLocks/>
              </p:cNvSpPr>
              <p:nvPr/>
            </p:nvSpPr>
            <p:spPr bwMode="auto">
              <a:xfrm>
                <a:off x="1584" y="2400"/>
                <a:ext cx="624" cy="336"/>
              </a:xfrm>
              <a:custGeom>
                <a:avLst/>
                <a:gdLst>
                  <a:gd name="T0" fmla="*/ 0 w 624"/>
                  <a:gd name="T1" fmla="*/ 336 h 336"/>
                  <a:gd name="T2" fmla="*/ 384 w 624"/>
                  <a:gd name="T3" fmla="*/ 336 h 336"/>
                  <a:gd name="T4" fmla="*/ 624 w 624"/>
                  <a:gd name="T5" fmla="*/ 0 h 3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24" h="336">
                    <a:moveTo>
                      <a:pt x="0" y="336"/>
                    </a:moveTo>
                    <a:lnTo>
                      <a:pt x="384" y="336"/>
                    </a:lnTo>
                    <a:lnTo>
                      <a:pt x="624" y="0"/>
                    </a:lnTo>
                  </a:path>
                </a:pathLst>
              </a:custGeom>
              <a:noFill/>
              <a:ln w="28575" cap="flat" cmpd="sng">
                <a:solidFill>
                  <a:srgbClr val="FF3300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1474" name="Freeform 34"/>
              <p:cNvSpPr>
                <a:spLocks/>
              </p:cNvSpPr>
              <p:nvPr/>
            </p:nvSpPr>
            <p:spPr bwMode="auto">
              <a:xfrm flipV="1">
                <a:off x="960" y="3408"/>
                <a:ext cx="624" cy="336"/>
              </a:xfrm>
              <a:custGeom>
                <a:avLst/>
                <a:gdLst>
                  <a:gd name="T0" fmla="*/ 0 w 624"/>
                  <a:gd name="T1" fmla="*/ 336 h 336"/>
                  <a:gd name="T2" fmla="*/ 384 w 624"/>
                  <a:gd name="T3" fmla="*/ 336 h 336"/>
                  <a:gd name="T4" fmla="*/ 624 w 624"/>
                  <a:gd name="T5" fmla="*/ 0 h 3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24" h="336">
                    <a:moveTo>
                      <a:pt x="0" y="336"/>
                    </a:moveTo>
                    <a:lnTo>
                      <a:pt x="384" y="336"/>
                    </a:lnTo>
                    <a:lnTo>
                      <a:pt x="624" y="0"/>
                    </a:lnTo>
                  </a:path>
                </a:pathLst>
              </a:custGeom>
              <a:noFill/>
              <a:ln w="28575" cap="flat" cmpd="sng">
                <a:solidFill>
                  <a:srgbClr val="FF3300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1475" name="Line 35"/>
              <p:cNvSpPr>
                <a:spLocks noChangeShapeType="1"/>
              </p:cNvSpPr>
              <p:nvPr/>
            </p:nvSpPr>
            <p:spPr bwMode="auto">
              <a:xfrm>
                <a:off x="1584" y="2736"/>
                <a:ext cx="0" cy="1008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prstDash val="sysDot"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61484" name="Text Box 44"/>
            <p:cNvSpPr txBox="1">
              <a:spLocks noChangeArrowheads="1"/>
            </p:cNvSpPr>
            <p:nvPr/>
          </p:nvSpPr>
          <p:spPr bwMode="auto">
            <a:xfrm>
              <a:off x="3888" y="302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TW" i="1"/>
                <a:t>T</a:t>
              </a:r>
              <a:endParaRPr lang="en-US" altLang="zh-TW"/>
            </a:p>
          </p:txBody>
        </p:sp>
        <p:sp>
          <p:nvSpPr>
            <p:cNvPr id="61485" name="Text Box 45"/>
            <p:cNvSpPr txBox="1">
              <a:spLocks noChangeArrowheads="1"/>
            </p:cNvSpPr>
            <p:nvPr/>
          </p:nvSpPr>
          <p:spPr bwMode="auto">
            <a:xfrm>
              <a:off x="2976" y="3024"/>
              <a:ext cx="37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TW" i="1"/>
                <a:t>T</a:t>
              </a:r>
              <a:r>
                <a:rPr lang="en-US" altLang="zh-TW"/>
                <a:t>/2</a:t>
              </a:r>
            </a:p>
          </p:txBody>
        </p:sp>
        <p:sp>
          <p:nvSpPr>
            <p:cNvPr id="61486" name="Text Box 46"/>
            <p:cNvSpPr txBox="1">
              <a:spLocks noChangeArrowheads="1"/>
            </p:cNvSpPr>
            <p:nvPr/>
          </p:nvSpPr>
          <p:spPr bwMode="auto">
            <a:xfrm>
              <a:off x="1584" y="3024"/>
              <a:ext cx="47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TW" i="1">
                  <a:sym typeface="Symbol" pitchFamily="18" charset="2"/>
                </a:rPr>
                <a:t></a:t>
              </a:r>
              <a:r>
                <a:rPr lang="en-US" altLang="zh-TW" i="1"/>
                <a:t>T</a:t>
              </a:r>
              <a:r>
                <a:rPr lang="en-US" altLang="zh-TW"/>
                <a:t>/2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17573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1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61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1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61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5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8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zh-TW" sz="4800" dirty="0"/>
              <a:t>Quarter-Wave Symmetry</a:t>
            </a:r>
          </a:p>
        </p:txBody>
      </p:sp>
      <p:sp>
        <p:nvSpPr>
          <p:cNvPr id="62515" name="Text Box 51"/>
          <p:cNvSpPr txBox="1">
            <a:spLocks noChangeArrowheads="1"/>
          </p:cNvSpPr>
          <p:nvPr/>
        </p:nvSpPr>
        <p:spPr bwMode="auto">
          <a:xfrm>
            <a:off x="762000" y="2287588"/>
            <a:ext cx="460533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800"/>
              <a:t>Even Quarter-Wave Symmetry</a:t>
            </a:r>
          </a:p>
        </p:txBody>
      </p:sp>
      <p:grpSp>
        <p:nvGrpSpPr>
          <p:cNvPr id="62518" name="Group 54"/>
          <p:cNvGrpSpPr>
            <a:grpSpLocks/>
          </p:cNvGrpSpPr>
          <p:nvPr/>
        </p:nvGrpSpPr>
        <p:grpSpPr bwMode="auto">
          <a:xfrm>
            <a:off x="1600200" y="2971800"/>
            <a:ext cx="6629400" cy="1447800"/>
            <a:chOff x="1008" y="1968"/>
            <a:chExt cx="4176" cy="912"/>
          </a:xfrm>
        </p:grpSpPr>
        <p:sp>
          <p:nvSpPr>
            <p:cNvPr id="62473" name="Line 9"/>
            <p:cNvSpPr>
              <a:spLocks noChangeShapeType="1"/>
            </p:cNvSpPr>
            <p:nvPr/>
          </p:nvSpPr>
          <p:spPr bwMode="auto">
            <a:xfrm>
              <a:off x="1056" y="2448"/>
              <a:ext cx="41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2474" name="Line 10"/>
            <p:cNvSpPr>
              <a:spLocks noChangeShapeType="1"/>
            </p:cNvSpPr>
            <p:nvPr/>
          </p:nvSpPr>
          <p:spPr bwMode="auto">
            <a:xfrm flipV="1">
              <a:off x="3024" y="1968"/>
              <a:ext cx="0" cy="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2487" name="Text Box 23"/>
            <p:cNvSpPr txBox="1">
              <a:spLocks noChangeArrowheads="1"/>
            </p:cNvSpPr>
            <p:nvPr/>
          </p:nvSpPr>
          <p:spPr bwMode="auto">
            <a:xfrm>
              <a:off x="4259" y="2448"/>
              <a:ext cx="20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TW" sz="2000" i="1"/>
                <a:t>T</a:t>
              </a:r>
              <a:endParaRPr lang="en-US" altLang="zh-TW" sz="2000"/>
            </a:p>
          </p:txBody>
        </p:sp>
        <p:sp>
          <p:nvSpPr>
            <p:cNvPr id="62488" name="Text Box 24"/>
            <p:cNvSpPr txBox="1">
              <a:spLocks noChangeArrowheads="1"/>
            </p:cNvSpPr>
            <p:nvPr/>
          </p:nvSpPr>
          <p:spPr bwMode="auto">
            <a:xfrm>
              <a:off x="3504" y="2448"/>
              <a:ext cx="32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TW" sz="2000" i="1"/>
                <a:t>T</a:t>
              </a:r>
              <a:r>
                <a:rPr lang="en-US" altLang="zh-TW" sz="2000"/>
                <a:t>/2</a:t>
              </a:r>
            </a:p>
          </p:txBody>
        </p:sp>
        <p:sp>
          <p:nvSpPr>
            <p:cNvPr id="62489" name="Text Box 25"/>
            <p:cNvSpPr txBox="1">
              <a:spLocks noChangeArrowheads="1"/>
            </p:cNvSpPr>
            <p:nvPr/>
          </p:nvSpPr>
          <p:spPr bwMode="auto">
            <a:xfrm>
              <a:off x="2064" y="2448"/>
              <a:ext cx="41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TW" sz="2000" i="1">
                  <a:sym typeface="Symbol" pitchFamily="18" charset="2"/>
                </a:rPr>
                <a:t></a:t>
              </a:r>
              <a:r>
                <a:rPr lang="en-US" altLang="zh-TW" sz="2000" i="1"/>
                <a:t>T</a:t>
              </a:r>
              <a:r>
                <a:rPr lang="en-US" altLang="zh-TW" sz="2000"/>
                <a:t>/2</a:t>
              </a:r>
            </a:p>
          </p:txBody>
        </p:sp>
        <p:grpSp>
          <p:nvGrpSpPr>
            <p:cNvPr id="62492" name="Group 28"/>
            <p:cNvGrpSpPr>
              <a:grpSpLocks/>
            </p:cNvGrpSpPr>
            <p:nvPr/>
          </p:nvGrpSpPr>
          <p:grpSpPr bwMode="auto">
            <a:xfrm>
              <a:off x="3024" y="2160"/>
              <a:ext cx="672" cy="576"/>
              <a:chOff x="2688" y="1728"/>
              <a:chExt cx="672" cy="864"/>
            </a:xfrm>
          </p:grpSpPr>
          <p:sp>
            <p:nvSpPr>
              <p:cNvPr id="62490" name="Freeform 26"/>
              <p:cNvSpPr>
                <a:spLocks/>
              </p:cNvSpPr>
              <p:nvPr/>
            </p:nvSpPr>
            <p:spPr bwMode="auto">
              <a:xfrm>
                <a:off x="2688" y="1728"/>
                <a:ext cx="336" cy="432"/>
              </a:xfrm>
              <a:custGeom>
                <a:avLst/>
                <a:gdLst>
                  <a:gd name="T0" fmla="*/ 0 w 336"/>
                  <a:gd name="T1" fmla="*/ 0 h 432"/>
                  <a:gd name="T2" fmla="*/ 192 w 336"/>
                  <a:gd name="T3" fmla="*/ 0 h 432"/>
                  <a:gd name="T4" fmla="*/ 336 w 336"/>
                  <a:gd name="T5" fmla="*/ 432 h 4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36" h="432">
                    <a:moveTo>
                      <a:pt x="0" y="0"/>
                    </a:moveTo>
                    <a:lnTo>
                      <a:pt x="192" y="0"/>
                    </a:lnTo>
                    <a:lnTo>
                      <a:pt x="336" y="432"/>
                    </a:lnTo>
                  </a:path>
                </a:pathLst>
              </a:custGeom>
              <a:noFill/>
              <a:ln w="28575" cap="flat" cmpd="sng">
                <a:solidFill>
                  <a:srgbClr val="FF3300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2491" name="Freeform 27"/>
              <p:cNvSpPr>
                <a:spLocks/>
              </p:cNvSpPr>
              <p:nvPr/>
            </p:nvSpPr>
            <p:spPr bwMode="auto">
              <a:xfrm flipH="1" flipV="1">
                <a:off x="3024" y="2160"/>
                <a:ext cx="336" cy="432"/>
              </a:xfrm>
              <a:custGeom>
                <a:avLst/>
                <a:gdLst>
                  <a:gd name="T0" fmla="*/ 0 w 336"/>
                  <a:gd name="T1" fmla="*/ 0 h 432"/>
                  <a:gd name="T2" fmla="*/ 192 w 336"/>
                  <a:gd name="T3" fmla="*/ 0 h 432"/>
                  <a:gd name="T4" fmla="*/ 336 w 336"/>
                  <a:gd name="T5" fmla="*/ 432 h 4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36" h="432">
                    <a:moveTo>
                      <a:pt x="0" y="0"/>
                    </a:moveTo>
                    <a:lnTo>
                      <a:pt x="192" y="0"/>
                    </a:lnTo>
                    <a:lnTo>
                      <a:pt x="336" y="432"/>
                    </a:lnTo>
                  </a:path>
                </a:pathLst>
              </a:custGeom>
              <a:noFill/>
              <a:ln w="28575" cap="flat" cmpd="sng">
                <a:solidFill>
                  <a:srgbClr val="FF3300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62493" name="Group 29"/>
            <p:cNvGrpSpPr>
              <a:grpSpLocks/>
            </p:cNvGrpSpPr>
            <p:nvPr/>
          </p:nvGrpSpPr>
          <p:grpSpPr bwMode="auto">
            <a:xfrm flipH="1">
              <a:off x="3696" y="2160"/>
              <a:ext cx="672" cy="576"/>
              <a:chOff x="2688" y="1728"/>
              <a:chExt cx="672" cy="864"/>
            </a:xfrm>
          </p:grpSpPr>
          <p:sp>
            <p:nvSpPr>
              <p:cNvPr id="62494" name="Freeform 30"/>
              <p:cNvSpPr>
                <a:spLocks/>
              </p:cNvSpPr>
              <p:nvPr/>
            </p:nvSpPr>
            <p:spPr bwMode="auto">
              <a:xfrm>
                <a:off x="2688" y="1728"/>
                <a:ext cx="336" cy="432"/>
              </a:xfrm>
              <a:custGeom>
                <a:avLst/>
                <a:gdLst>
                  <a:gd name="T0" fmla="*/ 0 w 336"/>
                  <a:gd name="T1" fmla="*/ 0 h 432"/>
                  <a:gd name="T2" fmla="*/ 192 w 336"/>
                  <a:gd name="T3" fmla="*/ 0 h 432"/>
                  <a:gd name="T4" fmla="*/ 336 w 336"/>
                  <a:gd name="T5" fmla="*/ 432 h 4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36" h="432">
                    <a:moveTo>
                      <a:pt x="0" y="0"/>
                    </a:moveTo>
                    <a:lnTo>
                      <a:pt x="192" y="0"/>
                    </a:lnTo>
                    <a:lnTo>
                      <a:pt x="336" y="432"/>
                    </a:lnTo>
                  </a:path>
                </a:pathLst>
              </a:custGeom>
              <a:noFill/>
              <a:ln w="28575" cap="flat" cmpd="sng">
                <a:solidFill>
                  <a:srgbClr val="0033CC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2495" name="Freeform 31"/>
              <p:cNvSpPr>
                <a:spLocks/>
              </p:cNvSpPr>
              <p:nvPr/>
            </p:nvSpPr>
            <p:spPr bwMode="auto">
              <a:xfrm flipH="1" flipV="1">
                <a:off x="3024" y="2160"/>
                <a:ext cx="336" cy="432"/>
              </a:xfrm>
              <a:custGeom>
                <a:avLst/>
                <a:gdLst>
                  <a:gd name="T0" fmla="*/ 0 w 336"/>
                  <a:gd name="T1" fmla="*/ 0 h 432"/>
                  <a:gd name="T2" fmla="*/ 192 w 336"/>
                  <a:gd name="T3" fmla="*/ 0 h 432"/>
                  <a:gd name="T4" fmla="*/ 336 w 336"/>
                  <a:gd name="T5" fmla="*/ 432 h 4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36" h="432">
                    <a:moveTo>
                      <a:pt x="0" y="0"/>
                    </a:moveTo>
                    <a:lnTo>
                      <a:pt x="192" y="0"/>
                    </a:lnTo>
                    <a:lnTo>
                      <a:pt x="336" y="432"/>
                    </a:lnTo>
                  </a:path>
                </a:pathLst>
              </a:custGeom>
              <a:noFill/>
              <a:ln w="28575" cap="flat" cmpd="sng">
                <a:solidFill>
                  <a:srgbClr val="0033CC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62499" name="Group 35"/>
            <p:cNvGrpSpPr>
              <a:grpSpLocks/>
            </p:cNvGrpSpPr>
            <p:nvPr/>
          </p:nvGrpSpPr>
          <p:grpSpPr bwMode="auto">
            <a:xfrm>
              <a:off x="1680" y="2160"/>
              <a:ext cx="672" cy="576"/>
              <a:chOff x="2688" y="1728"/>
              <a:chExt cx="672" cy="864"/>
            </a:xfrm>
          </p:grpSpPr>
          <p:sp>
            <p:nvSpPr>
              <p:cNvPr id="62500" name="Freeform 36"/>
              <p:cNvSpPr>
                <a:spLocks/>
              </p:cNvSpPr>
              <p:nvPr/>
            </p:nvSpPr>
            <p:spPr bwMode="auto">
              <a:xfrm>
                <a:off x="2688" y="1728"/>
                <a:ext cx="336" cy="432"/>
              </a:xfrm>
              <a:custGeom>
                <a:avLst/>
                <a:gdLst>
                  <a:gd name="T0" fmla="*/ 0 w 336"/>
                  <a:gd name="T1" fmla="*/ 0 h 432"/>
                  <a:gd name="T2" fmla="*/ 192 w 336"/>
                  <a:gd name="T3" fmla="*/ 0 h 432"/>
                  <a:gd name="T4" fmla="*/ 336 w 336"/>
                  <a:gd name="T5" fmla="*/ 432 h 4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36" h="432">
                    <a:moveTo>
                      <a:pt x="0" y="0"/>
                    </a:moveTo>
                    <a:lnTo>
                      <a:pt x="192" y="0"/>
                    </a:lnTo>
                    <a:lnTo>
                      <a:pt x="336" y="432"/>
                    </a:lnTo>
                  </a:path>
                </a:pathLst>
              </a:custGeom>
              <a:noFill/>
              <a:ln w="28575" cap="flat" cmpd="sng">
                <a:solidFill>
                  <a:srgbClr val="FF3300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2501" name="Freeform 37"/>
              <p:cNvSpPr>
                <a:spLocks/>
              </p:cNvSpPr>
              <p:nvPr/>
            </p:nvSpPr>
            <p:spPr bwMode="auto">
              <a:xfrm flipH="1" flipV="1">
                <a:off x="3024" y="2160"/>
                <a:ext cx="336" cy="432"/>
              </a:xfrm>
              <a:custGeom>
                <a:avLst/>
                <a:gdLst>
                  <a:gd name="T0" fmla="*/ 0 w 336"/>
                  <a:gd name="T1" fmla="*/ 0 h 432"/>
                  <a:gd name="T2" fmla="*/ 192 w 336"/>
                  <a:gd name="T3" fmla="*/ 0 h 432"/>
                  <a:gd name="T4" fmla="*/ 336 w 336"/>
                  <a:gd name="T5" fmla="*/ 432 h 4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36" h="432">
                    <a:moveTo>
                      <a:pt x="0" y="0"/>
                    </a:moveTo>
                    <a:lnTo>
                      <a:pt x="192" y="0"/>
                    </a:lnTo>
                    <a:lnTo>
                      <a:pt x="336" y="432"/>
                    </a:lnTo>
                  </a:path>
                </a:pathLst>
              </a:custGeom>
              <a:noFill/>
              <a:ln w="28575" cap="flat" cmpd="sng">
                <a:solidFill>
                  <a:srgbClr val="FF3300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62502" name="Group 38"/>
            <p:cNvGrpSpPr>
              <a:grpSpLocks/>
            </p:cNvGrpSpPr>
            <p:nvPr/>
          </p:nvGrpSpPr>
          <p:grpSpPr bwMode="auto">
            <a:xfrm flipH="1">
              <a:off x="2352" y="2160"/>
              <a:ext cx="672" cy="576"/>
              <a:chOff x="2688" y="1728"/>
              <a:chExt cx="672" cy="864"/>
            </a:xfrm>
          </p:grpSpPr>
          <p:sp>
            <p:nvSpPr>
              <p:cNvPr id="62503" name="Freeform 39"/>
              <p:cNvSpPr>
                <a:spLocks/>
              </p:cNvSpPr>
              <p:nvPr/>
            </p:nvSpPr>
            <p:spPr bwMode="auto">
              <a:xfrm>
                <a:off x="2688" y="1728"/>
                <a:ext cx="336" cy="432"/>
              </a:xfrm>
              <a:custGeom>
                <a:avLst/>
                <a:gdLst>
                  <a:gd name="T0" fmla="*/ 0 w 336"/>
                  <a:gd name="T1" fmla="*/ 0 h 432"/>
                  <a:gd name="T2" fmla="*/ 192 w 336"/>
                  <a:gd name="T3" fmla="*/ 0 h 432"/>
                  <a:gd name="T4" fmla="*/ 336 w 336"/>
                  <a:gd name="T5" fmla="*/ 432 h 4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36" h="432">
                    <a:moveTo>
                      <a:pt x="0" y="0"/>
                    </a:moveTo>
                    <a:lnTo>
                      <a:pt x="192" y="0"/>
                    </a:lnTo>
                    <a:lnTo>
                      <a:pt x="336" y="432"/>
                    </a:lnTo>
                  </a:path>
                </a:pathLst>
              </a:custGeom>
              <a:noFill/>
              <a:ln w="28575" cap="flat" cmpd="sng">
                <a:solidFill>
                  <a:srgbClr val="0033CC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2504" name="Freeform 40"/>
              <p:cNvSpPr>
                <a:spLocks/>
              </p:cNvSpPr>
              <p:nvPr/>
            </p:nvSpPr>
            <p:spPr bwMode="auto">
              <a:xfrm flipH="1" flipV="1">
                <a:off x="3024" y="2160"/>
                <a:ext cx="336" cy="432"/>
              </a:xfrm>
              <a:custGeom>
                <a:avLst/>
                <a:gdLst>
                  <a:gd name="T0" fmla="*/ 0 w 336"/>
                  <a:gd name="T1" fmla="*/ 0 h 432"/>
                  <a:gd name="T2" fmla="*/ 192 w 336"/>
                  <a:gd name="T3" fmla="*/ 0 h 432"/>
                  <a:gd name="T4" fmla="*/ 336 w 336"/>
                  <a:gd name="T5" fmla="*/ 432 h 4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36" h="432">
                    <a:moveTo>
                      <a:pt x="0" y="0"/>
                    </a:moveTo>
                    <a:lnTo>
                      <a:pt x="192" y="0"/>
                    </a:lnTo>
                    <a:lnTo>
                      <a:pt x="336" y="432"/>
                    </a:lnTo>
                  </a:path>
                </a:pathLst>
              </a:custGeom>
              <a:noFill/>
              <a:ln w="28575" cap="flat" cmpd="sng">
                <a:solidFill>
                  <a:srgbClr val="0033CC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62507" name="Line 43"/>
            <p:cNvSpPr>
              <a:spLocks noChangeShapeType="1"/>
            </p:cNvSpPr>
            <p:nvPr/>
          </p:nvSpPr>
          <p:spPr bwMode="auto">
            <a:xfrm>
              <a:off x="2352" y="2400"/>
              <a:ext cx="1" cy="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62508" name="Group 44"/>
            <p:cNvGrpSpPr>
              <a:grpSpLocks/>
            </p:cNvGrpSpPr>
            <p:nvPr/>
          </p:nvGrpSpPr>
          <p:grpSpPr bwMode="auto">
            <a:xfrm>
              <a:off x="4368" y="2160"/>
              <a:ext cx="672" cy="576"/>
              <a:chOff x="2688" y="1728"/>
              <a:chExt cx="672" cy="864"/>
            </a:xfrm>
          </p:grpSpPr>
          <p:sp>
            <p:nvSpPr>
              <p:cNvPr id="62509" name="Freeform 45"/>
              <p:cNvSpPr>
                <a:spLocks/>
              </p:cNvSpPr>
              <p:nvPr/>
            </p:nvSpPr>
            <p:spPr bwMode="auto">
              <a:xfrm>
                <a:off x="2688" y="1728"/>
                <a:ext cx="336" cy="432"/>
              </a:xfrm>
              <a:custGeom>
                <a:avLst/>
                <a:gdLst>
                  <a:gd name="T0" fmla="*/ 0 w 336"/>
                  <a:gd name="T1" fmla="*/ 0 h 432"/>
                  <a:gd name="T2" fmla="*/ 192 w 336"/>
                  <a:gd name="T3" fmla="*/ 0 h 432"/>
                  <a:gd name="T4" fmla="*/ 336 w 336"/>
                  <a:gd name="T5" fmla="*/ 432 h 4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36" h="432">
                    <a:moveTo>
                      <a:pt x="0" y="0"/>
                    </a:moveTo>
                    <a:lnTo>
                      <a:pt x="192" y="0"/>
                    </a:lnTo>
                    <a:lnTo>
                      <a:pt x="336" y="432"/>
                    </a:lnTo>
                  </a:path>
                </a:pathLst>
              </a:custGeom>
              <a:noFill/>
              <a:ln w="28575" cap="flat" cmpd="sng">
                <a:solidFill>
                  <a:srgbClr val="FF3300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2510" name="Freeform 46"/>
              <p:cNvSpPr>
                <a:spLocks/>
              </p:cNvSpPr>
              <p:nvPr/>
            </p:nvSpPr>
            <p:spPr bwMode="auto">
              <a:xfrm flipH="1" flipV="1">
                <a:off x="3024" y="2160"/>
                <a:ext cx="336" cy="432"/>
              </a:xfrm>
              <a:custGeom>
                <a:avLst/>
                <a:gdLst>
                  <a:gd name="T0" fmla="*/ 0 w 336"/>
                  <a:gd name="T1" fmla="*/ 0 h 432"/>
                  <a:gd name="T2" fmla="*/ 192 w 336"/>
                  <a:gd name="T3" fmla="*/ 0 h 432"/>
                  <a:gd name="T4" fmla="*/ 336 w 336"/>
                  <a:gd name="T5" fmla="*/ 432 h 4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36" h="432">
                    <a:moveTo>
                      <a:pt x="0" y="0"/>
                    </a:moveTo>
                    <a:lnTo>
                      <a:pt x="192" y="0"/>
                    </a:lnTo>
                    <a:lnTo>
                      <a:pt x="336" y="432"/>
                    </a:lnTo>
                  </a:path>
                </a:pathLst>
              </a:custGeom>
              <a:noFill/>
              <a:ln w="28575" cap="flat" cmpd="sng">
                <a:solidFill>
                  <a:srgbClr val="FF3300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62511" name="Group 47"/>
            <p:cNvGrpSpPr>
              <a:grpSpLocks/>
            </p:cNvGrpSpPr>
            <p:nvPr/>
          </p:nvGrpSpPr>
          <p:grpSpPr bwMode="auto">
            <a:xfrm flipH="1">
              <a:off x="1008" y="2160"/>
              <a:ext cx="672" cy="576"/>
              <a:chOff x="2688" y="1728"/>
              <a:chExt cx="672" cy="864"/>
            </a:xfrm>
          </p:grpSpPr>
          <p:sp>
            <p:nvSpPr>
              <p:cNvPr id="62512" name="Freeform 48"/>
              <p:cNvSpPr>
                <a:spLocks/>
              </p:cNvSpPr>
              <p:nvPr/>
            </p:nvSpPr>
            <p:spPr bwMode="auto">
              <a:xfrm>
                <a:off x="2688" y="1728"/>
                <a:ext cx="336" cy="432"/>
              </a:xfrm>
              <a:custGeom>
                <a:avLst/>
                <a:gdLst>
                  <a:gd name="T0" fmla="*/ 0 w 336"/>
                  <a:gd name="T1" fmla="*/ 0 h 432"/>
                  <a:gd name="T2" fmla="*/ 192 w 336"/>
                  <a:gd name="T3" fmla="*/ 0 h 432"/>
                  <a:gd name="T4" fmla="*/ 336 w 336"/>
                  <a:gd name="T5" fmla="*/ 432 h 4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36" h="432">
                    <a:moveTo>
                      <a:pt x="0" y="0"/>
                    </a:moveTo>
                    <a:lnTo>
                      <a:pt x="192" y="0"/>
                    </a:lnTo>
                    <a:lnTo>
                      <a:pt x="336" y="432"/>
                    </a:lnTo>
                  </a:path>
                </a:pathLst>
              </a:custGeom>
              <a:noFill/>
              <a:ln w="28575" cap="flat" cmpd="sng">
                <a:solidFill>
                  <a:srgbClr val="0033CC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2513" name="Freeform 49"/>
              <p:cNvSpPr>
                <a:spLocks/>
              </p:cNvSpPr>
              <p:nvPr/>
            </p:nvSpPr>
            <p:spPr bwMode="auto">
              <a:xfrm flipH="1" flipV="1">
                <a:off x="3024" y="2160"/>
                <a:ext cx="336" cy="432"/>
              </a:xfrm>
              <a:custGeom>
                <a:avLst/>
                <a:gdLst>
                  <a:gd name="T0" fmla="*/ 0 w 336"/>
                  <a:gd name="T1" fmla="*/ 0 h 432"/>
                  <a:gd name="T2" fmla="*/ 192 w 336"/>
                  <a:gd name="T3" fmla="*/ 0 h 432"/>
                  <a:gd name="T4" fmla="*/ 336 w 336"/>
                  <a:gd name="T5" fmla="*/ 432 h 4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36" h="432">
                    <a:moveTo>
                      <a:pt x="0" y="0"/>
                    </a:moveTo>
                    <a:lnTo>
                      <a:pt x="192" y="0"/>
                    </a:lnTo>
                    <a:lnTo>
                      <a:pt x="336" y="432"/>
                    </a:lnTo>
                  </a:path>
                </a:pathLst>
              </a:custGeom>
              <a:noFill/>
              <a:ln w="28575" cap="flat" cmpd="sng">
                <a:solidFill>
                  <a:srgbClr val="0033CC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62516" name="Line 52"/>
            <p:cNvSpPr>
              <a:spLocks noChangeShapeType="1"/>
            </p:cNvSpPr>
            <p:nvPr/>
          </p:nvSpPr>
          <p:spPr bwMode="auto">
            <a:xfrm>
              <a:off x="3695" y="2400"/>
              <a:ext cx="1" cy="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2517" name="Line 53"/>
            <p:cNvSpPr>
              <a:spLocks noChangeShapeType="1"/>
            </p:cNvSpPr>
            <p:nvPr/>
          </p:nvSpPr>
          <p:spPr bwMode="auto">
            <a:xfrm>
              <a:off x="4368" y="2400"/>
              <a:ext cx="1" cy="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62519" name="Text Box 55"/>
          <p:cNvSpPr txBox="1">
            <a:spLocks noChangeArrowheads="1"/>
          </p:cNvSpPr>
          <p:nvPr/>
        </p:nvSpPr>
        <p:spPr bwMode="auto">
          <a:xfrm>
            <a:off x="762000" y="4433888"/>
            <a:ext cx="448786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800"/>
              <a:t>Odd Quarter-Wave Symmetry</a:t>
            </a:r>
          </a:p>
        </p:txBody>
      </p:sp>
      <p:grpSp>
        <p:nvGrpSpPr>
          <p:cNvPr id="62548" name="Group 84"/>
          <p:cNvGrpSpPr>
            <a:grpSpLocks/>
          </p:cNvGrpSpPr>
          <p:nvPr/>
        </p:nvGrpSpPr>
        <p:grpSpPr bwMode="auto">
          <a:xfrm>
            <a:off x="1600200" y="5105400"/>
            <a:ext cx="6629400" cy="1447800"/>
            <a:chOff x="1008" y="3216"/>
            <a:chExt cx="4176" cy="912"/>
          </a:xfrm>
        </p:grpSpPr>
        <p:sp>
          <p:nvSpPr>
            <p:cNvPr id="62521" name="Line 57"/>
            <p:cNvSpPr>
              <a:spLocks noChangeShapeType="1"/>
            </p:cNvSpPr>
            <p:nvPr/>
          </p:nvSpPr>
          <p:spPr bwMode="auto">
            <a:xfrm>
              <a:off x="1056" y="3696"/>
              <a:ext cx="41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2522" name="Line 58"/>
            <p:cNvSpPr>
              <a:spLocks noChangeShapeType="1"/>
            </p:cNvSpPr>
            <p:nvPr/>
          </p:nvSpPr>
          <p:spPr bwMode="auto">
            <a:xfrm flipV="1">
              <a:off x="3024" y="3216"/>
              <a:ext cx="0" cy="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2523" name="Text Box 59"/>
            <p:cNvSpPr txBox="1">
              <a:spLocks noChangeArrowheads="1"/>
            </p:cNvSpPr>
            <p:nvPr/>
          </p:nvSpPr>
          <p:spPr bwMode="auto">
            <a:xfrm>
              <a:off x="4355" y="3696"/>
              <a:ext cx="20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TW" sz="2000" i="1"/>
                <a:t>T</a:t>
              </a:r>
              <a:endParaRPr lang="en-US" altLang="zh-TW" sz="2000"/>
            </a:p>
          </p:txBody>
        </p:sp>
        <p:sp>
          <p:nvSpPr>
            <p:cNvPr id="62524" name="Text Box 60"/>
            <p:cNvSpPr txBox="1">
              <a:spLocks noChangeArrowheads="1"/>
            </p:cNvSpPr>
            <p:nvPr/>
          </p:nvSpPr>
          <p:spPr bwMode="auto">
            <a:xfrm>
              <a:off x="3655" y="3456"/>
              <a:ext cx="32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TW" sz="2000" i="1"/>
                <a:t>T</a:t>
              </a:r>
              <a:r>
                <a:rPr lang="en-US" altLang="zh-TW" sz="2000"/>
                <a:t>/2</a:t>
              </a:r>
            </a:p>
          </p:txBody>
        </p:sp>
        <p:sp>
          <p:nvSpPr>
            <p:cNvPr id="62525" name="Text Box 61"/>
            <p:cNvSpPr txBox="1">
              <a:spLocks noChangeArrowheads="1"/>
            </p:cNvSpPr>
            <p:nvPr/>
          </p:nvSpPr>
          <p:spPr bwMode="auto">
            <a:xfrm>
              <a:off x="2319" y="3446"/>
              <a:ext cx="41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TW" sz="2000" i="1">
                  <a:sym typeface="Symbol" pitchFamily="18" charset="2"/>
                </a:rPr>
                <a:t></a:t>
              </a:r>
              <a:r>
                <a:rPr lang="en-US" altLang="zh-TW" sz="2000" i="1"/>
                <a:t>T</a:t>
              </a:r>
              <a:r>
                <a:rPr lang="en-US" altLang="zh-TW" sz="2000"/>
                <a:t>/2</a:t>
              </a:r>
            </a:p>
          </p:txBody>
        </p:sp>
        <p:sp>
          <p:nvSpPr>
            <p:cNvPr id="62527" name="Freeform 63"/>
            <p:cNvSpPr>
              <a:spLocks/>
            </p:cNvSpPr>
            <p:nvPr/>
          </p:nvSpPr>
          <p:spPr bwMode="auto">
            <a:xfrm>
              <a:off x="3360" y="3408"/>
              <a:ext cx="336" cy="288"/>
            </a:xfrm>
            <a:custGeom>
              <a:avLst/>
              <a:gdLst>
                <a:gd name="T0" fmla="*/ 0 w 336"/>
                <a:gd name="T1" fmla="*/ 0 h 432"/>
                <a:gd name="T2" fmla="*/ 192 w 336"/>
                <a:gd name="T3" fmla="*/ 0 h 432"/>
                <a:gd name="T4" fmla="*/ 336 w 336"/>
                <a:gd name="T5" fmla="*/ 432 h 4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36" h="432">
                  <a:moveTo>
                    <a:pt x="0" y="0"/>
                  </a:moveTo>
                  <a:lnTo>
                    <a:pt x="192" y="0"/>
                  </a:lnTo>
                  <a:lnTo>
                    <a:pt x="336" y="432"/>
                  </a:lnTo>
                </a:path>
              </a:pathLst>
            </a:custGeom>
            <a:noFill/>
            <a:ln w="28575" cap="flat" cmpd="sng">
              <a:solidFill>
                <a:srgbClr val="FF33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2528" name="Freeform 64"/>
            <p:cNvSpPr>
              <a:spLocks/>
            </p:cNvSpPr>
            <p:nvPr/>
          </p:nvSpPr>
          <p:spPr bwMode="auto">
            <a:xfrm flipH="1" flipV="1">
              <a:off x="3696" y="3696"/>
              <a:ext cx="336" cy="288"/>
            </a:xfrm>
            <a:custGeom>
              <a:avLst/>
              <a:gdLst>
                <a:gd name="T0" fmla="*/ 0 w 336"/>
                <a:gd name="T1" fmla="*/ 0 h 432"/>
                <a:gd name="T2" fmla="*/ 192 w 336"/>
                <a:gd name="T3" fmla="*/ 0 h 432"/>
                <a:gd name="T4" fmla="*/ 336 w 336"/>
                <a:gd name="T5" fmla="*/ 432 h 4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36" h="432">
                  <a:moveTo>
                    <a:pt x="0" y="0"/>
                  </a:moveTo>
                  <a:lnTo>
                    <a:pt x="192" y="0"/>
                  </a:lnTo>
                  <a:lnTo>
                    <a:pt x="336" y="432"/>
                  </a:lnTo>
                </a:path>
              </a:pathLst>
            </a:custGeom>
            <a:noFill/>
            <a:ln w="28575" cap="flat" cmpd="sng">
              <a:solidFill>
                <a:srgbClr val="0033CC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2530" name="Freeform 66"/>
            <p:cNvSpPr>
              <a:spLocks/>
            </p:cNvSpPr>
            <p:nvPr/>
          </p:nvSpPr>
          <p:spPr bwMode="auto">
            <a:xfrm flipH="1">
              <a:off x="4368" y="3408"/>
              <a:ext cx="336" cy="288"/>
            </a:xfrm>
            <a:custGeom>
              <a:avLst/>
              <a:gdLst>
                <a:gd name="T0" fmla="*/ 0 w 336"/>
                <a:gd name="T1" fmla="*/ 0 h 432"/>
                <a:gd name="T2" fmla="*/ 192 w 336"/>
                <a:gd name="T3" fmla="*/ 0 h 432"/>
                <a:gd name="T4" fmla="*/ 336 w 336"/>
                <a:gd name="T5" fmla="*/ 432 h 4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36" h="432">
                  <a:moveTo>
                    <a:pt x="0" y="0"/>
                  </a:moveTo>
                  <a:lnTo>
                    <a:pt x="192" y="0"/>
                  </a:lnTo>
                  <a:lnTo>
                    <a:pt x="336" y="432"/>
                  </a:lnTo>
                </a:path>
              </a:pathLst>
            </a:custGeom>
            <a:noFill/>
            <a:ln w="28575" cap="flat" cmpd="sng">
              <a:solidFill>
                <a:srgbClr val="FF33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2531" name="Freeform 67"/>
            <p:cNvSpPr>
              <a:spLocks/>
            </p:cNvSpPr>
            <p:nvPr/>
          </p:nvSpPr>
          <p:spPr bwMode="auto">
            <a:xfrm flipV="1">
              <a:off x="4032" y="3696"/>
              <a:ext cx="336" cy="288"/>
            </a:xfrm>
            <a:custGeom>
              <a:avLst/>
              <a:gdLst>
                <a:gd name="T0" fmla="*/ 0 w 336"/>
                <a:gd name="T1" fmla="*/ 0 h 432"/>
                <a:gd name="T2" fmla="*/ 192 w 336"/>
                <a:gd name="T3" fmla="*/ 0 h 432"/>
                <a:gd name="T4" fmla="*/ 336 w 336"/>
                <a:gd name="T5" fmla="*/ 432 h 4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36" h="432">
                  <a:moveTo>
                    <a:pt x="0" y="0"/>
                  </a:moveTo>
                  <a:lnTo>
                    <a:pt x="192" y="0"/>
                  </a:lnTo>
                  <a:lnTo>
                    <a:pt x="336" y="432"/>
                  </a:lnTo>
                </a:path>
              </a:pathLst>
            </a:custGeom>
            <a:noFill/>
            <a:ln w="28575" cap="flat" cmpd="sng">
              <a:solidFill>
                <a:srgbClr val="0033CC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2533" name="Freeform 69"/>
            <p:cNvSpPr>
              <a:spLocks/>
            </p:cNvSpPr>
            <p:nvPr/>
          </p:nvSpPr>
          <p:spPr bwMode="auto">
            <a:xfrm>
              <a:off x="2016" y="3408"/>
              <a:ext cx="336" cy="288"/>
            </a:xfrm>
            <a:custGeom>
              <a:avLst/>
              <a:gdLst>
                <a:gd name="T0" fmla="*/ 0 w 336"/>
                <a:gd name="T1" fmla="*/ 0 h 432"/>
                <a:gd name="T2" fmla="*/ 192 w 336"/>
                <a:gd name="T3" fmla="*/ 0 h 432"/>
                <a:gd name="T4" fmla="*/ 336 w 336"/>
                <a:gd name="T5" fmla="*/ 432 h 4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36" h="432">
                  <a:moveTo>
                    <a:pt x="0" y="0"/>
                  </a:moveTo>
                  <a:lnTo>
                    <a:pt x="192" y="0"/>
                  </a:lnTo>
                  <a:lnTo>
                    <a:pt x="336" y="432"/>
                  </a:lnTo>
                </a:path>
              </a:pathLst>
            </a:custGeom>
            <a:noFill/>
            <a:ln w="28575" cap="flat" cmpd="sng">
              <a:solidFill>
                <a:srgbClr val="FF33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2534" name="Freeform 70"/>
            <p:cNvSpPr>
              <a:spLocks/>
            </p:cNvSpPr>
            <p:nvPr/>
          </p:nvSpPr>
          <p:spPr bwMode="auto">
            <a:xfrm flipH="1" flipV="1">
              <a:off x="2352" y="3696"/>
              <a:ext cx="336" cy="288"/>
            </a:xfrm>
            <a:custGeom>
              <a:avLst/>
              <a:gdLst>
                <a:gd name="T0" fmla="*/ 0 w 336"/>
                <a:gd name="T1" fmla="*/ 0 h 432"/>
                <a:gd name="T2" fmla="*/ 192 w 336"/>
                <a:gd name="T3" fmla="*/ 0 h 432"/>
                <a:gd name="T4" fmla="*/ 336 w 336"/>
                <a:gd name="T5" fmla="*/ 432 h 4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36" h="432">
                  <a:moveTo>
                    <a:pt x="0" y="0"/>
                  </a:moveTo>
                  <a:lnTo>
                    <a:pt x="192" y="0"/>
                  </a:lnTo>
                  <a:lnTo>
                    <a:pt x="336" y="432"/>
                  </a:lnTo>
                </a:path>
              </a:pathLst>
            </a:custGeom>
            <a:noFill/>
            <a:ln w="28575" cap="flat" cmpd="sng">
              <a:solidFill>
                <a:srgbClr val="0033CC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2536" name="Freeform 72"/>
            <p:cNvSpPr>
              <a:spLocks/>
            </p:cNvSpPr>
            <p:nvPr/>
          </p:nvSpPr>
          <p:spPr bwMode="auto">
            <a:xfrm flipH="1">
              <a:off x="3024" y="3408"/>
              <a:ext cx="336" cy="288"/>
            </a:xfrm>
            <a:custGeom>
              <a:avLst/>
              <a:gdLst>
                <a:gd name="T0" fmla="*/ 0 w 336"/>
                <a:gd name="T1" fmla="*/ 0 h 432"/>
                <a:gd name="T2" fmla="*/ 192 w 336"/>
                <a:gd name="T3" fmla="*/ 0 h 432"/>
                <a:gd name="T4" fmla="*/ 336 w 336"/>
                <a:gd name="T5" fmla="*/ 432 h 4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36" h="432">
                  <a:moveTo>
                    <a:pt x="0" y="0"/>
                  </a:moveTo>
                  <a:lnTo>
                    <a:pt x="192" y="0"/>
                  </a:lnTo>
                  <a:lnTo>
                    <a:pt x="336" y="432"/>
                  </a:lnTo>
                </a:path>
              </a:pathLst>
            </a:custGeom>
            <a:noFill/>
            <a:ln w="28575" cap="flat" cmpd="sng">
              <a:solidFill>
                <a:srgbClr val="FF33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2537" name="Freeform 73"/>
            <p:cNvSpPr>
              <a:spLocks/>
            </p:cNvSpPr>
            <p:nvPr/>
          </p:nvSpPr>
          <p:spPr bwMode="auto">
            <a:xfrm flipV="1">
              <a:off x="2688" y="3696"/>
              <a:ext cx="336" cy="288"/>
            </a:xfrm>
            <a:custGeom>
              <a:avLst/>
              <a:gdLst>
                <a:gd name="T0" fmla="*/ 0 w 336"/>
                <a:gd name="T1" fmla="*/ 0 h 432"/>
                <a:gd name="T2" fmla="*/ 192 w 336"/>
                <a:gd name="T3" fmla="*/ 0 h 432"/>
                <a:gd name="T4" fmla="*/ 336 w 336"/>
                <a:gd name="T5" fmla="*/ 432 h 4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36" h="432">
                  <a:moveTo>
                    <a:pt x="0" y="0"/>
                  </a:moveTo>
                  <a:lnTo>
                    <a:pt x="192" y="0"/>
                  </a:lnTo>
                  <a:lnTo>
                    <a:pt x="336" y="432"/>
                  </a:lnTo>
                </a:path>
              </a:pathLst>
            </a:custGeom>
            <a:noFill/>
            <a:ln w="28575" cap="flat" cmpd="sng">
              <a:solidFill>
                <a:srgbClr val="0033CC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2538" name="Line 74"/>
            <p:cNvSpPr>
              <a:spLocks noChangeShapeType="1"/>
            </p:cNvSpPr>
            <p:nvPr/>
          </p:nvSpPr>
          <p:spPr bwMode="auto">
            <a:xfrm>
              <a:off x="2352" y="3648"/>
              <a:ext cx="1" cy="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2540" name="Freeform 76"/>
            <p:cNvSpPr>
              <a:spLocks/>
            </p:cNvSpPr>
            <p:nvPr/>
          </p:nvSpPr>
          <p:spPr bwMode="auto">
            <a:xfrm>
              <a:off x="4704" y="3408"/>
              <a:ext cx="336" cy="288"/>
            </a:xfrm>
            <a:custGeom>
              <a:avLst/>
              <a:gdLst>
                <a:gd name="T0" fmla="*/ 0 w 336"/>
                <a:gd name="T1" fmla="*/ 0 h 432"/>
                <a:gd name="T2" fmla="*/ 192 w 336"/>
                <a:gd name="T3" fmla="*/ 0 h 432"/>
                <a:gd name="T4" fmla="*/ 336 w 336"/>
                <a:gd name="T5" fmla="*/ 432 h 4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36" h="432">
                  <a:moveTo>
                    <a:pt x="0" y="0"/>
                  </a:moveTo>
                  <a:lnTo>
                    <a:pt x="192" y="0"/>
                  </a:lnTo>
                  <a:lnTo>
                    <a:pt x="336" y="432"/>
                  </a:lnTo>
                </a:path>
              </a:pathLst>
            </a:custGeom>
            <a:noFill/>
            <a:ln w="28575" cap="flat" cmpd="sng">
              <a:solidFill>
                <a:srgbClr val="FF33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2543" name="Freeform 79"/>
            <p:cNvSpPr>
              <a:spLocks/>
            </p:cNvSpPr>
            <p:nvPr/>
          </p:nvSpPr>
          <p:spPr bwMode="auto">
            <a:xfrm flipH="1">
              <a:off x="1680" y="3408"/>
              <a:ext cx="336" cy="288"/>
            </a:xfrm>
            <a:custGeom>
              <a:avLst/>
              <a:gdLst>
                <a:gd name="T0" fmla="*/ 0 w 336"/>
                <a:gd name="T1" fmla="*/ 0 h 432"/>
                <a:gd name="T2" fmla="*/ 192 w 336"/>
                <a:gd name="T3" fmla="*/ 0 h 432"/>
                <a:gd name="T4" fmla="*/ 336 w 336"/>
                <a:gd name="T5" fmla="*/ 432 h 4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36" h="432">
                  <a:moveTo>
                    <a:pt x="0" y="0"/>
                  </a:moveTo>
                  <a:lnTo>
                    <a:pt x="192" y="0"/>
                  </a:lnTo>
                  <a:lnTo>
                    <a:pt x="336" y="432"/>
                  </a:lnTo>
                </a:path>
              </a:pathLst>
            </a:custGeom>
            <a:noFill/>
            <a:ln w="28575" cap="flat" cmpd="sng">
              <a:solidFill>
                <a:srgbClr val="FF33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2544" name="Freeform 80"/>
            <p:cNvSpPr>
              <a:spLocks/>
            </p:cNvSpPr>
            <p:nvPr/>
          </p:nvSpPr>
          <p:spPr bwMode="auto">
            <a:xfrm flipV="1">
              <a:off x="1344" y="3696"/>
              <a:ext cx="336" cy="288"/>
            </a:xfrm>
            <a:custGeom>
              <a:avLst/>
              <a:gdLst>
                <a:gd name="T0" fmla="*/ 0 w 336"/>
                <a:gd name="T1" fmla="*/ 0 h 432"/>
                <a:gd name="T2" fmla="*/ 192 w 336"/>
                <a:gd name="T3" fmla="*/ 0 h 432"/>
                <a:gd name="T4" fmla="*/ 336 w 336"/>
                <a:gd name="T5" fmla="*/ 432 h 4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36" h="432">
                  <a:moveTo>
                    <a:pt x="0" y="0"/>
                  </a:moveTo>
                  <a:lnTo>
                    <a:pt x="192" y="0"/>
                  </a:lnTo>
                  <a:lnTo>
                    <a:pt x="336" y="432"/>
                  </a:lnTo>
                </a:path>
              </a:pathLst>
            </a:custGeom>
            <a:noFill/>
            <a:ln w="28575" cap="flat" cmpd="sng">
              <a:solidFill>
                <a:srgbClr val="0033CC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2545" name="Line 81"/>
            <p:cNvSpPr>
              <a:spLocks noChangeShapeType="1"/>
            </p:cNvSpPr>
            <p:nvPr/>
          </p:nvSpPr>
          <p:spPr bwMode="auto">
            <a:xfrm>
              <a:off x="3695" y="3648"/>
              <a:ext cx="1" cy="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2546" name="Line 82"/>
            <p:cNvSpPr>
              <a:spLocks noChangeShapeType="1"/>
            </p:cNvSpPr>
            <p:nvPr/>
          </p:nvSpPr>
          <p:spPr bwMode="auto">
            <a:xfrm>
              <a:off x="4368" y="3648"/>
              <a:ext cx="1" cy="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2547" name="Freeform 83"/>
            <p:cNvSpPr>
              <a:spLocks/>
            </p:cNvSpPr>
            <p:nvPr/>
          </p:nvSpPr>
          <p:spPr bwMode="auto">
            <a:xfrm flipH="1" flipV="1">
              <a:off x="1008" y="3696"/>
              <a:ext cx="336" cy="288"/>
            </a:xfrm>
            <a:custGeom>
              <a:avLst/>
              <a:gdLst>
                <a:gd name="T0" fmla="*/ 0 w 336"/>
                <a:gd name="T1" fmla="*/ 0 h 432"/>
                <a:gd name="T2" fmla="*/ 192 w 336"/>
                <a:gd name="T3" fmla="*/ 0 h 432"/>
                <a:gd name="T4" fmla="*/ 336 w 336"/>
                <a:gd name="T5" fmla="*/ 432 h 4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36" h="432">
                  <a:moveTo>
                    <a:pt x="0" y="0"/>
                  </a:moveTo>
                  <a:lnTo>
                    <a:pt x="192" y="0"/>
                  </a:lnTo>
                  <a:lnTo>
                    <a:pt x="336" y="432"/>
                  </a:lnTo>
                </a:path>
              </a:pathLst>
            </a:custGeom>
            <a:noFill/>
            <a:ln w="28575" cap="flat" cmpd="sng">
              <a:solidFill>
                <a:srgbClr val="0033CC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260863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2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62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2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62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515" grpId="0"/>
      <p:bldP spid="62519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5400" dirty="0"/>
              <a:t>Hidden Symmetry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362200"/>
            <a:ext cx="8001000" cy="762000"/>
          </a:xfrm>
        </p:spPr>
        <p:txBody>
          <a:bodyPr>
            <a:normAutofit fontScale="92500"/>
          </a:bodyPr>
          <a:lstStyle/>
          <a:p>
            <a:r>
              <a:rPr lang="en-US" altLang="zh-TW" dirty="0"/>
              <a:t>The following is a asymmetry periodic function:</a:t>
            </a:r>
          </a:p>
        </p:txBody>
      </p:sp>
      <p:sp>
        <p:nvSpPr>
          <p:cNvPr id="63519" name="Rectangle 31"/>
          <p:cNvSpPr>
            <a:spLocks noChangeArrowheads="1"/>
          </p:cNvSpPr>
          <p:nvPr/>
        </p:nvSpPr>
        <p:spPr bwMode="auto">
          <a:xfrm>
            <a:off x="914400" y="4495800"/>
            <a:ext cx="8001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</a:pPr>
            <a:r>
              <a:rPr lang="en-US" altLang="zh-TW" sz="2800">
                <a:latin typeface="Arial" charset="0"/>
              </a:rPr>
              <a:t>Adding a constant to get symmetry property.</a:t>
            </a:r>
          </a:p>
        </p:txBody>
      </p:sp>
      <p:grpSp>
        <p:nvGrpSpPr>
          <p:cNvPr id="63593" name="Group 105"/>
          <p:cNvGrpSpPr>
            <a:grpSpLocks/>
          </p:cNvGrpSpPr>
          <p:nvPr/>
        </p:nvGrpSpPr>
        <p:grpSpPr bwMode="auto">
          <a:xfrm>
            <a:off x="1676400" y="2895600"/>
            <a:ext cx="6324600" cy="1585913"/>
            <a:chOff x="1056" y="1920"/>
            <a:chExt cx="3984" cy="999"/>
          </a:xfrm>
        </p:grpSpPr>
        <p:sp>
          <p:nvSpPr>
            <p:cNvPr id="63493" name="Line 5"/>
            <p:cNvSpPr>
              <a:spLocks noChangeShapeType="1"/>
            </p:cNvSpPr>
            <p:nvPr/>
          </p:nvSpPr>
          <p:spPr bwMode="auto">
            <a:xfrm>
              <a:off x="1056" y="2688"/>
              <a:ext cx="39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3494" name="Line 6"/>
            <p:cNvSpPr>
              <a:spLocks noChangeShapeType="1"/>
            </p:cNvSpPr>
            <p:nvPr/>
          </p:nvSpPr>
          <p:spPr bwMode="auto">
            <a:xfrm flipV="1">
              <a:off x="3024" y="1920"/>
              <a:ext cx="0" cy="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63526" name="Group 38"/>
            <p:cNvGrpSpPr>
              <a:grpSpLocks/>
            </p:cNvGrpSpPr>
            <p:nvPr/>
          </p:nvGrpSpPr>
          <p:grpSpPr bwMode="auto">
            <a:xfrm>
              <a:off x="3024" y="2064"/>
              <a:ext cx="336" cy="624"/>
              <a:chOff x="3024" y="2064"/>
              <a:chExt cx="336" cy="624"/>
            </a:xfrm>
          </p:grpSpPr>
          <p:sp>
            <p:nvSpPr>
              <p:cNvPr id="63520" name="Line 32"/>
              <p:cNvSpPr>
                <a:spLocks noChangeShapeType="1"/>
              </p:cNvSpPr>
              <p:nvPr/>
            </p:nvSpPr>
            <p:spPr bwMode="auto">
              <a:xfrm>
                <a:off x="3024" y="2064"/>
                <a:ext cx="336" cy="624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3521" name="Line 33"/>
              <p:cNvSpPr>
                <a:spLocks noChangeShapeType="1"/>
              </p:cNvSpPr>
              <p:nvPr/>
            </p:nvSpPr>
            <p:spPr bwMode="auto">
              <a:xfrm>
                <a:off x="3024" y="2064"/>
                <a:ext cx="0" cy="624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prstDash val="sysDot"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63527" name="Group 39"/>
            <p:cNvGrpSpPr>
              <a:grpSpLocks/>
            </p:cNvGrpSpPr>
            <p:nvPr/>
          </p:nvGrpSpPr>
          <p:grpSpPr bwMode="auto">
            <a:xfrm>
              <a:off x="3360" y="2064"/>
              <a:ext cx="336" cy="624"/>
              <a:chOff x="3024" y="2064"/>
              <a:chExt cx="336" cy="624"/>
            </a:xfrm>
          </p:grpSpPr>
          <p:sp>
            <p:nvSpPr>
              <p:cNvPr id="63528" name="Line 40"/>
              <p:cNvSpPr>
                <a:spLocks noChangeShapeType="1"/>
              </p:cNvSpPr>
              <p:nvPr/>
            </p:nvSpPr>
            <p:spPr bwMode="auto">
              <a:xfrm>
                <a:off x="3024" y="2064"/>
                <a:ext cx="336" cy="624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3529" name="Line 41"/>
              <p:cNvSpPr>
                <a:spLocks noChangeShapeType="1"/>
              </p:cNvSpPr>
              <p:nvPr/>
            </p:nvSpPr>
            <p:spPr bwMode="auto">
              <a:xfrm>
                <a:off x="3024" y="2064"/>
                <a:ext cx="0" cy="624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prstDash val="sysDot"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63530" name="Group 42"/>
            <p:cNvGrpSpPr>
              <a:grpSpLocks/>
            </p:cNvGrpSpPr>
            <p:nvPr/>
          </p:nvGrpSpPr>
          <p:grpSpPr bwMode="auto">
            <a:xfrm>
              <a:off x="3696" y="2064"/>
              <a:ext cx="336" cy="624"/>
              <a:chOff x="3024" y="2064"/>
              <a:chExt cx="336" cy="624"/>
            </a:xfrm>
          </p:grpSpPr>
          <p:sp>
            <p:nvSpPr>
              <p:cNvPr id="63531" name="Line 43"/>
              <p:cNvSpPr>
                <a:spLocks noChangeShapeType="1"/>
              </p:cNvSpPr>
              <p:nvPr/>
            </p:nvSpPr>
            <p:spPr bwMode="auto">
              <a:xfrm>
                <a:off x="3024" y="2064"/>
                <a:ext cx="336" cy="624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3532" name="Line 44"/>
              <p:cNvSpPr>
                <a:spLocks noChangeShapeType="1"/>
              </p:cNvSpPr>
              <p:nvPr/>
            </p:nvSpPr>
            <p:spPr bwMode="auto">
              <a:xfrm>
                <a:off x="3024" y="2064"/>
                <a:ext cx="0" cy="624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prstDash val="sysDot"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63533" name="Group 45"/>
            <p:cNvGrpSpPr>
              <a:grpSpLocks/>
            </p:cNvGrpSpPr>
            <p:nvPr/>
          </p:nvGrpSpPr>
          <p:grpSpPr bwMode="auto">
            <a:xfrm>
              <a:off x="4032" y="2064"/>
              <a:ext cx="336" cy="624"/>
              <a:chOff x="3024" y="2064"/>
              <a:chExt cx="336" cy="624"/>
            </a:xfrm>
          </p:grpSpPr>
          <p:sp>
            <p:nvSpPr>
              <p:cNvPr id="63534" name="Line 46"/>
              <p:cNvSpPr>
                <a:spLocks noChangeShapeType="1"/>
              </p:cNvSpPr>
              <p:nvPr/>
            </p:nvSpPr>
            <p:spPr bwMode="auto">
              <a:xfrm>
                <a:off x="3024" y="2064"/>
                <a:ext cx="336" cy="624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3535" name="Line 47"/>
              <p:cNvSpPr>
                <a:spLocks noChangeShapeType="1"/>
              </p:cNvSpPr>
              <p:nvPr/>
            </p:nvSpPr>
            <p:spPr bwMode="auto">
              <a:xfrm>
                <a:off x="3024" y="2064"/>
                <a:ext cx="0" cy="624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prstDash val="sysDot"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63536" name="Group 48"/>
            <p:cNvGrpSpPr>
              <a:grpSpLocks/>
            </p:cNvGrpSpPr>
            <p:nvPr/>
          </p:nvGrpSpPr>
          <p:grpSpPr bwMode="auto">
            <a:xfrm>
              <a:off x="4368" y="2064"/>
              <a:ext cx="336" cy="624"/>
              <a:chOff x="3024" y="2064"/>
              <a:chExt cx="336" cy="624"/>
            </a:xfrm>
          </p:grpSpPr>
          <p:sp>
            <p:nvSpPr>
              <p:cNvPr id="63537" name="Line 49"/>
              <p:cNvSpPr>
                <a:spLocks noChangeShapeType="1"/>
              </p:cNvSpPr>
              <p:nvPr/>
            </p:nvSpPr>
            <p:spPr bwMode="auto">
              <a:xfrm>
                <a:off x="3024" y="2064"/>
                <a:ext cx="336" cy="624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3538" name="Line 50"/>
              <p:cNvSpPr>
                <a:spLocks noChangeShapeType="1"/>
              </p:cNvSpPr>
              <p:nvPr/>
            </p:nvSpPr>
            <p:spPr bwMode="auto">
              <a:xfrm>
                <a:off x="3024" y="2064"/>
                <a:ext cx="0" cy="624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prstDash val="sysDot"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63539" name="Group 51"/>
            <p:cNvGrpSpPr>
              <a:grpSpLocks/>
            </p:cNvGrpSpPr>
            <p:nvPr/>
          </p:nvGrpSpPr>
          <p:grpSpPr bwMode="auto">
            <a:xfrm>
              <a:off x="1344" y="2064"/>
              <a:ext cx="336" cy="624"/>
              <a:chOff x="3024" y="2064"/>
              <a:chExt cx="336" cy="624"/>
            </a:xfrm>
          </p:grpSpPr>
          <p:sp>
            <p:nvSpPr>
              <p:cNvPr id="63540" name="Line 52"/>
              <p:cNvSpPr>
                <a:spLocks noChangeShapeType="1"/>
              </p:cNvSpPr>
              <p:nvPr/>
            </p:nvSpPr>
            <p:spPr bwMode="auto">
              <a:xfrm>
                <a:off x="3024" y="2064"/>
                <a:ext cx="336" cy="624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3541" name="Line 53"/>
              <p:cNvSpPr>
                <a:spLocks noChangeShapeType="1"/>
              </p:cNvSpPr>
              <p:nvPr/>
            </p:nvSpPr>
            <p:spPr bwMode="auto">
              <a:xfrm>
                <a:off x="3024" y="2064"/>
                <a:ext cx="0" cy="624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prstDash val="sysDot"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63542" name="Group 54"/>
            <p:cNvGrpSpPr>
              <a:grpSpLocks/>
            </p:cNvGrpSpPr>
            <p:nvPr/>
          </p:nvGrpSpPr>
          <p:grpSpPr bwMode="auto">
            <a:xfrm>
              <a:off x="1680" y="2064"/>
              <a:ext cx="336" cy="624"/>
              <a:chOff x="3024" y="2064"/>
              <a:chExt cx="336" cy="624"/>
            </a:xfrm>
          </p:grpSpPr>
          <p:sp>
            <p:nvSpPr>
              <p:cNvPr id="63543" name="Line 55"/>
              <p:cNvSpPr>
                <a:spLocks noChangeShapeType="1"/>
              </p:cNvSpPr>
              <p:nvPr/>
            </p:nvSpPr>
            <p:spPr bwMode="auto">
              <a:xfrm>
                <a:off x="3024" y="2064"/>
                <a:ext cx="336" cy="624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3544" name="Line 56"/>
              <p:cNvSpPr>
                <a:spLocks noChangeShapeType="1"/>
              </p:cNvSpPr>
              <p:nvPr/>
            </p:nvSpPr>
            <p:spPr bwMode="auto">
              <a:xfrm>
                <a:off x="3024" y="2064"/>
                <a:ext cx="0" cy="624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prstDash val="sysDot"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63545" name="Group 57"/>
            <p:cNvGrpSpPr>
              <a:grpSpLocks/>
            </p:cNvGrpSpPr>
            <p:nvPr/>
          </p:nvGrpSpPr>
          <p:grpSpPr bwMode="auto">
            <a:xfrm>
              <a:off x="2016" y="2064"/>
              <a:ext cx="336" cy="624"/>
              <a:chOff x="3024" y="2064"/>
              <a:chExt cx="336" cy="624"/>
            </a:xfrm>
          </p:grpSpPr>
          <p:sp>
            <p:nvSpPr>
              <p:cNvPr id="63546" name="Line 58"/>
              <p:cNvSpPr>
                <a:spLocks noChangeShapeType="1"/>
              </p:cNvSpPr>
              <p:nvPr/>
            </p:nvSpPr>
            <p:spPr bwMode="auto">
              <a:xfrm>
                <a:off x="3024" y="2064"/>
                <a:ext cx="336" cy="624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3547" name="Line 59"/>
              <p:cNvSpPr>
                <a:spLocks noChangeShapeType="1"/>
              </p:cNvSpPr>
              <p:nvPr/>
            </p:nvSpPr>
            <p:spPr bwMode="auto">
              <a:xfrm>
                <a:off x="3024" y="2064"/>
                <a:ext cx="0" cy="624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prstDash val="sysDot"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63548" name="Group 60"/>
            <p:cNvGrpSpPr>
              <a:grpSpLocks/>
            </p:cNvGrpSpPr>
            <p:nvPr/>
          </p:nvGrpSpPr>
          <p:grpSpPr bwMode="auto">
            <a:xfrm>
              <a:off x="2352" y="2064"/>
              <a:ext cx="336" cy="624"/>
              <a:chOff x="3024" y="2064"/>
              <a:chExt cx="336" cy="624"/>
            </a:xfrm>
          </p:grpSpPr>
          <p:sp>
            <p:nvSpPr>
              <p:cNvPr id="63549" name="Line 61"/>
              <p:cNvSpPr>
                <a:spLocks noChangeShapeType="1"/>
              </p:cNvSpPr>
              <p:nvPr/>
            </p:nvSpPr>
            <p:spPr bwMode="auto">
              <a:xfrm>
                <a:off x="3024" y="2064"/>
                <a:ext cx="336" cy="624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3550" name="Line 62"/>
              <p:cNvSpPr>
                <a:spLocks noChangeShapeType="1"/>
              </p:cNvSpPr>
              <p:nvPr/>
            </p:nvSpPr>
            <p:spPr bwMode="auto">
              <a:xfrm>
                <a:off x="3024" y="2064"/>
                <a:ext cx="0" cy="624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prstDash val="sysDot"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63551" name="Group 63"/>
            <p:cNvGrpSpPr>
              <a:grpSpLocks/>
            </p:cNvGrpSpPr>
            <p:nvPr/>
          </p:nvGrpSpPr>
          <p:grpSpPr bwMode="auto">
            <a:xfrm>
              <a:off x="2688" y="2064"/>
              <a:ext cx="336" cy="624"/>
              <a:chOff x="3024" y="2064"/>
              <a:chExt cx="336" cy="624"/>
            </a:xfrm>
          </p:grpSpPr>
          <p:sp>
            <p:nvSpPr>
              <p:cNvPr id="63552" name="Line 64"/>
              <p:cNvSpPr>
                <a:spLocks noChangeShapeType="1"/>
              </p:cNvSpPr>
              <p:nvPr/>
            </p:nvSpPr>
            <p:spPr bwMode="auto">
              <a:xfrm>
                <a:off x="3024" y="2064"/>
                <a:ext cx="336" cy="624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3553" name="Line 65"/>
              <p:cNvSpPr>
                <a:spLocks noChangeShapeType="1"/>
              </p:cNvSpPr>
              <p:nvPr/>
            </p:nvSpPr>
            <p:spPr bwMode="auto">
              <a:xfrm>
                <a:off x="3024" y="2064"/>
                <a:ext cx="0" cy="624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prstDash val="sysDot"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63586" name="Text Box 98"/>
            <p:cNvSpPr txBox="1">
              <a:spLocks noChangeArrowheads="1"/>
            </p:cNvSpPr>
            <p:nvPr/>
          </p:nvSpPr>
          <p:spPr bwMode="auto">
            <a:xfrm>
              <a:off x="2832" y="1966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TW" sz="1800" i="1"/>
                <a:t>A</a:t>
              </a:r>
            </a:p>
          </p:txBody>
        </p:sp>
        <p:sp>
          <p:nvSpPr>
            <p:cNvPr id="63589" name="Rectangle 101"/>
            <p:cNvSpPr>
              <a:spLocks noChangeArrowheads="1"/>
            </p:cNvSpPr>
            <p:nvPr/>
          </p:nvSpPr>
          <p:spPr bwMode="auto">
            <a:xfrm>
              <a:off x="3264" y="2688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TW" sz="1800" i="1"/>
                <a:t>T</a:t>
              </a:r>
            </a:p>
          </p:txBody>
        </p:sp>
        <p:sp>
          <p:nvSpPr>
            <p:cNvPr id="63590" name="Rectangle 102"/>
            <p:cNvSpPr>
              <a:spLocks noChangeArrowheads="1"/>
            </p:cNvSpPr>
            <p:nvPr/>
          </p:nvSpPr>
          <p:spPr bwMode="auto">
            <a:xfrm>
              <a:off x="2496" y="2688"/>
              <a:ext cx="27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TW" sz="1800" i="1">
                  <a:sym typeface="Symbol" pitchFamily="18" charset="2"/>
                </a:rPr>
                <a:t></a:t>
              </a:r>
              <a:r>
                <a:rPr lang="en-US" altLang="zh-TW" sz="1800" i="1"/>
                <a:t>T</a:t>
              </a:r>
            </a:p>
          </p:txBody>
        </p:sp>
      </p:grpSp>
      <p:grpSp>
        <p:nvGrpSpPr>
          <p:cNvPr id="63594" name="Group 106"/>
          <p:cNvGrpSpPr>
            <a:grpSpLocks/>
          </p:cNvGrpSpPr>
          <p:nvPr/>
        </p:nvGrpSpPr>
        <p:grpSpPr bwMode="auto">
          <a:xfrm>
            <a:off x="1676400" y="5181600"/>
            <a:ext cx="6324600" cy="1519238"/>
            <a:chOff x="1056" y="3264"/>
            <a:chExt cx="3984" cy="957"/>
          </a:xfrm>
        </p:grpSpPr>
        <p:sp>
          <p:nvSpPr>
            <p:cNvPr id="63554" name="Line 66"/>
            <p:cNvSpPr>
              <a:spLocks noChangeShapeType="1"/>
            </p:cNvSpPr>
            <p:nvPr/>
          </p:nvSpPr>
          <p:spPr bwMode="auto">
            <a:xfrm>
              <a:off x="1056" y="3744"/>
              <a:ext cx="39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3555" name="Line 67"/>
            <p:cNvSpPr>
              <a:spLocks noChangeShapeType="1"/>
            </p:cNvSpPr>
            <p:nvPr/>
          </p:nvSpPr>
          <p:spPr bwMode="auto">
            <a:xfrm flipV="1">
              <a:off x="3024" y="3264"/>
              <a:ext cx="0" cy="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63556" name="Group 68"/>
            <p:cNvGrpSpPr>
              <a:grpSpLocks/>
            </p:cNvGrpSpPr>
            <p:nvPr/>
          </p:nvGrpSpPr>
          <p:grpSpPr bwMode="auto">
            <a:xfrm>
              <a:off x="3024" y="3408"/>
              <a:ext cx="336" cy="624"/>
              <a:chOff x="3024" y="2064"/>
              <a:chExt cx="336" cy="624"/>
            </a:xfrm>
          </p:grpSpPr>
          <p:sp>
            <p:nvSpPr>
              <p:cNvPr id="63557" name="Line 69"/>
              <p:cNvSpPr>
                <a:spLocks noChangeShapeType="1"/>
              </p:cNvSpPr>
              <p:nvPr/>
            </p:nvSpPr>
            <p:spPr bwMode="auto">
              <a:xfrm>
                <a:off x="3024" y="2064"/>
                <a:ext cx="336" cy="624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3558" name="Line 70"/>
              <p:cNvSpPr>
                <a:spLocks noChangeShapeType="1"/>
              </p:cNvSpPr>
              <p:nvPr/>
            </p:nvSpPr>
            <p:spPr bwMode="auto">
              <a:xfrm>
                <a:off x="3024" y="2064"/>
                <a:ext cx="0" cy="624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prstDash val="sysDot"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63559" name="Group 71"/>
            <p:cNvGrpSpPr>
              <a:grpSpLocks/>
            </p:cNvGrpSpPr>
            <p:nvPr/>
          </p:nvGrpSpPr>
          <p:grpSpPr bwMode="auto">
            <a:xfrm>
              <a:off x="3360" y="3408"/>
              <a:ext cx="336" cy="624"/>
              <a:chOff x="3024" y="2064"/>
              <a:chExt cx="336" cy="624"/>
            </a:xfrm>
          </p:grpSpPr>
          <p:sp>
            <p:nvSpPr>
              <p:cNvPr id="63560" name="Line 72"/>
              <p:cNvSpPr>
                <a:spLocks noChangeShapeType="1"/>
              </p:cNvSpPr>
              <p:nvPr/>
            </p:nvSpPr>
            <p:spPr bwMode="auto">
              <a:xfrm>
                <a:off x="3024" y="2064"/>
                <a:ext cx="336" cy="624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3561" name="Line 73"/>
              <p:cNvSpPr>
                <a:spLocks noChangeShapeType="1"/>
              </p:cNvSpPr>
              <p:nvPr/>
            </p:nvSpPr>
            <p:spPr bwMode="auto">
              <a:xfrm>
                <a:off x="3024" y="2064"/>
                <a:ext cx="0" cy="624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prstDash val="sysDot"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63562" name="Group 74"/>
            <p:cNvGrpSpPr>
              <a:grpSpLocks/>
            </p:cNvGrpSpPr>
            <p:nvPr/>
          </p:nvGrpSpPr>
          <p:grpSpPr bwMode="auto">
            <a:xfrm>
              <a:off x="3696" y="3408"/>
              <a:ext cx="336" cy="624"/>
              <a:chOff x="3024" y="2064"/>
              <a:chExt cx="336" cy="624"/>
            </a:xfrm>
          </p:grpSpPr>
          <p:sp>
            <p:nvSpPr>
              <p:cNvPr id="63563" name="Line 75"/>
              <p:cNvSpPr>
                <a:spLocks noChangeShapeType="1"/>
              </p:cNvSpPr>
              <p:nvPr/>
            </p:nvSpPr>
            <p:spPr bwMode="auto">
              <a:xfrm>
                <a:off x="3024" y="2064"/>
                <a:ext cx="336" cy="624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3564" name="Line 76"/>
              <p:cNvSpPr>
                <a:spLocks noChangeShapeType="1"/>
              </p:cNvSpPr>
              <p:nvPr/>
            </p:nvSpPr>
            <p:spPr bwMode="auto">
              <a:xfrm>
                <a:off x="3024" y="2064"/>
                <a:ext cx="0" cy="624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prstDash val="sysDot"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63565" name="Group 77"/>
            <p:cNvGrpSpPr>
              <a:grpSpLocks/>
            </p:cNvGrpSpPr>
            <p:nvPr/>
          </p:nvGrpSpPr>
          <p:grpSpPr bwMode="auto">
            <a:xfrm>
              <a:off x="4032" y="3408"/>
              <a:ext cx="336" cy="624"/>
              <a:chOff x="3024" y="2064"/>
              <a:chExt cx="336" cy="624"/>
            </a:xfrm>
          </p:grpSpPr>
          <p:sp>
            <p:nvSpPr>
              <p:cNvPr id="63566" name="Line 78"/>
              <p:cNvSpPr>
                <a:spLocks noChangeShapeType="1"/>
              </p:cNvSpPr>
              <p:nvPr/>
            </p:nvSpPr>
            <p:spPr bwMode="auto">
              <a:xfrm>
                <a:off x="3024" y="2064"/>
                <a:ext cx="336" cy="624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3567" name="Line 79"/>
              <p:cNvSpPr>
                <a:spLocks noChangeShapeType="1"/>
              </p:cNvSpPr>
              <p:nvPr/>
            </p:nvSpPr>
            <p:spPr bwMode="auto">
              <a:xfrm>
                <a:off x="3024" y="2064"/>
                <a:ext cx="0" cy="624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prstDash val="sysDot"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63568" name="Group 80"/>
            <p:cNvGrpSpPr>
              <a:grpSpLocks/>
            </p:cNvGrpSpPr>
            <p:nvPr/>
          </p:nvGrpSpPr>
          <p:grpSpPr bwMode="auto">
            <a:xfrm>
              <a:off x="4368" y="3408"/>
              <a:ext cx="336" cy="624"/>
              <a:chOff x="3024" y="2064"/>
              <a:chExt cx="336" cy="624"/>
            </a:xfrm>
          </p:grpSpPr>
          <p:sp>
            <p:nvSpPr>
              <p:cNvPr id="63569" name="Line 81"/>
              <p:cNvSpPr>
                <a:spLocks noChangeShapeType="1"/>
              </p:cNvSpPr>
              <p:nvPr/>
            </p:nvSpPr>
            <p:spPr bwMode="auto">
              <a:xfrm>
                <a:off x="3024" y="2064"/>
                <a:ext cx="336" cy="624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3570" name="Line 82"/>
              <p:cNvSpPr>
                <a:spLocks noChangeShapeType="1"/>
              </p:cNvSpPr>
              <p:nvPr/>
            </p:nvSpPr>
            <p:spPr bwMode="auto">
              <a:xfrm>
                <a:off x="3024" y="2064"/>
                <a:ext cx="0" cy="624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prstDash val="sysDot"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63571" name="Group 83"/>
            <p:cNvGrpSpPr>
              <a:grpSpLocks/>
            </p:cNvGrpSpPr>
            <p:nvPr/>
          </p:nvGrpSpPr>
          <p:grpSpPr bwMode="auto">
            <a:xfrm>
              <a:off x="1344" y="3408"/>
              <a:ext cx="336" cy="624"/>
              <a:chOff x="3024" y="2064"/>
              <a:chExt cx="336" cy="624"/>
            </a:xfrm>
          </p:grpSpPr>
          <p:sp>
            <p:nvSpPr>
              <p:cNvPr id="63572" name="Line 84"/>
              <p:cNvSpPr>
                <a:spLocks noChangeShapeType="1"/>
              </p:cNvSpPr>
              <p:nvPr/>
            </p:nvSpPr>
            <p:spPr bwMode="auto">
              <a:xfrm>
                <a:off x="3024" y="2064"/>
                <a:ext cx="336" cy="624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3573" name="Line 85"/>
              <p:cNvSpPr>
                <a:spLocks noChangeShapeType="1"/>
              </p:cNvSpPr>
              <p:nvPr/>
            </p:nvSpPr>
            <p:spPr bwMode="auto">
              <a:xfrm>
                <a:off x="3024" y="2064"/>
                <a:ext cx="0" cy="624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prstDash val="sysDot"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63574" name="Group 86"/>
            <p:cNvGrpSpPr>
              <a:grpSpLocks/>
            </p:cNvGrpSpPr>
            <p:nvPr/>
          </p:nvGrpSpPr>
          <p:grpSpPr bwMode="auto">
            <a:xfrm>
              <a:off x="1680" y="3408"/>
              <a:ext cx="336" cy="624"/>
              <a:chOff x="3024" y="2064"/>
              <a:chExt cx="336" cy="624"/>
            </a:xfrm>
          </p:grpSpPr>
          <p:sp>
            <p:nvSpPr>
              <p:cNvPr id="63575" name="Line 87"/>
              <p:cNvSpPr>
                <a:spLocks noChangeShapeType="1"/>
              </p:cNvSpPr>
              <p:nvPr/>
            </p:nvSpPr>
            <p:spPr bwMode="auto">
              <a:xfrm>
                <a:off x="3024" y="2064"/>
                <a:ext cx="336" cy="624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3576" name="Line 88"/>
              <p:cNvSpPr>
                <a:spLocks noChangeShapeType="1"/>
              </p:cNvSpPr>
              <p:nvPr/>
            </p:nvSpPr>
            <p:spPr bwMode="auto">
              <a:xfrm>
                <a:off x="3024" y="2064"/>
                <a:ext cx="0" cy="624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prstDash val="sysDot"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63577" name="Group 89"/>
            <p:cNvGrpSpPr>
              <a:grpSpLocks/>
            </p:cNvGrpSpPr>
            <p:nvPr/>
          </p:nvGrpSpPr>
          <p:grpSpPr bwMode="auto">
            <a:xfrm>
              <a:off x="2016" y="3408"/>
              <a:ext cx="336" cy="624"/>
              <a:chOff x="3024" y="2064"/>
              <a:chExt cx="336" cy="624"/>
            </a:xfrm>
          </p:grpSpPr>
          <p:sp>
            <p:nvSpPr>
              <p:cNvPr id="63578" name="Line 90"/>
              <p:cNvSpPr>
                <a:spLocks noChangeShapeType="1"/>
              </p:cNvSpPr>
              <p:nvPr/>
            </p:nvSpPr>
            <p:spPr bwMode="auto">
              <a:xfrm>
                <a:off x="3024" y="2064"/>
                <a:ext cx="336" cy="624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3579" name="Line 91"/>
              <p:cNvSpPr>
                <a:spLocks noChangeShapeType="1"/>
              </p:cNvSpPr>
              <p:nvPr/>
            </p:nvSpPr>
            <p:spPr bwMode="auto">
              <a:xfrm>
                <a:off x="3024" y="2064"/>
                <a:ext cx="0" cy="624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prstDash val="sysDot"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63580" name="Group 92"/>
            <p:cNvGrpSpPr>
              <a:grpSpLocks/>
            </p:cNvGrpSpPr>
            <p:nvPr/>
          </p:nvGrpSpPr>
          <p:grpSpPr bwMode="auto">
            <a:xfrm>
              <a:off x="2352" y="3408"/>
              <a:ext cx="336" cy="624"/>
              <a:chOff x="3024" y="2064"/>
              <a:chExt cx="336" cy="624"/>
            </a:xfrm>
          </p:grpSpPr>
          <p:sp>
            <p:nvSpPr>
              <p:cNvPr id="63581" name="Line 93"/>
              <p:cNvSpPr>
                <a:spLocks noChangeShapeType="1"/>
              </p:cNvSpPr>
              <p:nvPr/>
            </p:nvSpPr>
            <p:spPr bwMode="auto">
              <a:xfrm>
                <a:off x="3024" y="2064"/>
                <a:ext cx="336" cy="624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3582" name="Line 94"/>
              <p:cNvSpPr>
                <a:spLocks noChangeShapeType="1"/>
              </p:cNvSpPr>
              <p:nvPr/>
            </p:nvSpPr>
            <p:spPr bwMode="auto">
              <a:xfrm>
                <a:off x="3024" y="2064"/>
                <a:ext cx="0" cy="624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prstDash val="sysDot"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63583" name="Group 95"/>
            <p:cNvGrpSpPr>
              <a:grpSpLocks/>
            </p:cNvGrpSpPr>
            <p:nvPr/>
          </p:nvGrpSpPr>
          <p:grpSpPr bwMode="auto">
            <a:xfrm>
              <a:off x="2688" y="3408"/>
              <a:ext cx="336" cy="624"/>
              <a:chOff x="3024" y="2064"/>
              <a:chExt cx="336" cy="624"/>
            </a:xfrm>
          </p:grpSpPr>
          <p:sp>
            <p:nvSpPr>
              <p:cNvPr id="63584" name="Line 96"/>
              <p:cNvSpPr>
                <a:spLocks noChangeShapeType="1"/>
              </p:cNvSpPr>
              <p:nvPr/>
            </p:nvSpPr>
            <p:spPr bwMode="auto">
              <a:xfrm>
                <a:off x="3024" y="2064"/>
                <a:ext cx="336" cy="624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3585" name="Line 97"/>
              <p:cNvSpPr>
                <a:spLocks noChangeShapeType="1"/>
              </p:cNvSpPr>
              <p:nvPr/>
            </p:nvSpPr>
            <p:spPr bwMode="auto">
              <a:xfrm>
                <a:off x="3024" y="2064"/>
                <a:ext cx="0" cy="624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prstDash val="sysDot"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63587" name="Text Box 99"/>
            <p:cNvSpPr txBox="1">
              <a:spLocks noChangeArrowheads="1"/>
            </p:cNvSpPr>
            <p:nvPr/>
          </p:nvSpPr>
          <p:spPr bwMode="auto">
            <a:xfrm>
              <a:off x="2756" y="3310"/>
              <a:ext cx="31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TW" sz="1800" i="1"/>
                <a:t>A</a:t>
              </a:r>
              <a:r>
                <a:rPr lang="en-US" altLang="zh-TW" sz="1800"/>
                <a:t>/2</a:t>
              </a:r>
            </a:p>
          </p:txBody>
        </p:sp>
        <p:sp>
          <p:nvSpPr>
            <p:cNvPr id="63588" name="Text Box 100"/>
            <p:cNvSpPr txBox="1">
              <a:spLocks noChangeArrowheads="1"/>
            </p:cNvSpPr>
            <p:nvPr/>
          </p:nvSpPr>
          <p:spPr bwMode="auto">
            <a:xfrm>
              <a:off x="2982" y="3990"/>
              <a:ext cx="39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TW" sz="1800" i="1">
                  <a:sym typeface="Symbol" pitchFamily="18" charset="2"/>
                </a:rPr>
                <a:t></a:t>
              </a:r>
              <a:r>
                <a:rPr lang="en-US" altLang="zh-TW" sz="1800" i="1"/>
                <a:t>A</a:t>
              </a:r>
              <a:r>
                <a:rPr lang="en-US" altLang="zh-TW" sz="1800"/>
                <a:t>/2</a:t>
              </a:r>
            </a:p>
          </p:txBody>
        </p:sp>
        <p:sp>
          <p:nvSpPr>
            <p:cNvPr id="63591" name="Rectangle 103"/>
            <p:cNvSpPr>
              <a:spLocks noChangeArrowheads="1"/>
            </p:cNvSpPr>
            <p:nvPr/>
          </p:nvSpPr>
          <p:spPr bwMode="auto">
            <a:xfrm>
              <a:off x="3308" y="3753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TW" sz="1800" i="1"/>
                <a:t>T</a:t>
              </a:r>
            </a:p>
          </p:txBody>
        </p:sp>
        <p:sp>
          <p:nvSpPr>
            <p:cNvPr id="63592" name="Rectangle 104"/>
            <p:cNvSpPr>
              <a:spLocks noChangeArrowheads="1"/>
            </p:cNvSpPr>
            <p:nvPr/>
          </p:nvSpPr>
          <p:spPr bwMode="auto">
            <a:xfrm>
              <a:off x="2540" y="3753"/>
              <a:ext cx="27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TW" sz="1800" i="1">
                  <a:sym typeface="Symbol" pitchFamily="18" charset="2"/>
                </a:rPr>
                <a:t></a:t>
              </a:r>
              <a:r>
                <a:rPr lang="en-US" altLang="zh-TW" sz="1800" i="1"/>
                <a:t>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35555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3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3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63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1" grpId="0" build="p" autoUpdateAnimBg="0"/>
      <p:bldP spid="63519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zh-TW" sz="6600" dirty="0"/>
              <a:t>Harmonics</a:t>
            </a:r>
          </a:p>
        </p:txBody>
      </p:sp>
      <p:graphicFrame>
        <p:nvGraphicFramePr>
          <p:cNvPr id="21507" name="Object 3"/>
          <p:cNvGraphicFramePr>
            <a:graphicFrameLocks noChangeAspect="1"/>
          </p:cNvGraphicFramePr>
          <p:nvPr/>
        </p:nvGraphicFramePr>
        <p:xfrm>
          <a:off x="762000" y="2438400"/>
          <a:ext cx="4235450" cy="760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Equation" r:id="rId3" imgW="2400120" imgH="431640" progId="Equation.3">
                  <p:embed/>
                </p:oleObj>
              </mc:Choice>
              <mc:Fallback>
                <p:oleObj name="Equation" r:id="rId3" imgW="240012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438400"/>
                        <a:ext cx="4235450" cy="760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07763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8" name="Object 4"/>
          <p:cNvGraphicFramePr>
            <a:graphicFrameLocks noChangeAspect="1"/>
          </p:cNvGraphicFramePr>
          <p:nvPr/>
        </p:nvGraphicFramePr>
        <p:xfrm>
          <a:off x="1295400" y="3200400"/>
          <a:ext cx="3586163" cy="760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Equation" r:id="rId5" imgW="2031840" imgH="431640" progId="Equation.3">
                  <p:embed/>
                </p:oleObj>
              </mc:Choice>
              <mc:Fallback>
                <p:oleObj name="Equation" r:id="rId5" imgW="203184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3200400"/>
                        <a:ext cx="3586163" cy="760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07763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9" name="Object 5"/>
          <p:cNvGraphicFramePr>
            <a:graphicFrameLocks noChangeAspect="1"/>
          </p:cNvGraphicFramePr>
          <p:nvPr/>
        </p:nvGraphicFramePr>
        <p:xfrm>
          <a:off x="1349375" y="3962400"/>
          <a:ext cx="6118225" cy="98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Equation" r:id="rId7" imgW="3466800" imgH="558720" progId="Equation.3">
                  <p:embed/>
                </p:oleObj>
              </mc:Choice>
              <mc:Fallback>
                <p:oleObj name="Equation" r:id="rId7" imgW="3466800" imgH="558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49375" y="3962400"/>
                        <a:ext cx="6118225" cy="984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07763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0" name="Object 6"/>
          <p:cNvGraphicFramePr>
            <a:graphicFrameLocks noChangeAspect="1"/>
          </p:cNvGraphicFramePr>
          <p:nvPr/>
        </p:nvGraphicFramePr>
        <p:xfrm>
          <a:off x="1393825" y="5105400"/>
          <a:ext cx="5289550" cy="760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Equation" r:id="rId9" imgW="2997000" imgH="431640" progId="Equation.3">
                  <p:embed/>
                </p:oleObj>
              </mc:Choice>
              <mc:Fallback>
                <p:oleObj name="Equation" r:id="rId9" imgW="299700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3825" y="5105400"/>
                        <a:ext cx="5289550" cy="760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07763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1" name="Object 7"/>
          <p:cNvGraphicFramePr>
            <a:graphicFrameLocks noChangeAspect="1"/>
          </p:cNvGraphicFramePr>
          <p:nvPr/>
        </p:nvGraphicFramePr>
        <p:xfrm>
          <a:off x="1420813" y="5945188"/>
          <a:ext cx="2846387" cy="760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Equation" r:id="rId11" imgW="1612800" imgH="431640" progId="Equation.3">
                  <p:embed/>
                </p:oleObj>
              </mc:Choice>
              <mc:Fallback>
                <p:oleObj name="Equation" r:id="rId11" imgW="161280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0813" y="5945188"/>
                        <a:ext cx="2846387" cy="760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07763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93018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zh-TW" sz="4000" dirty="0"/>
              <a:t>Amplitudes and Phase Angles</a:t>
            </a:r>
          </a:p>
        </p:txBody>
      </p:sp>
      <p:graphicFrame>
        <p:nvGraphicFramePr>
          <p:cNvPr id="22531" name="Object 3"/>
          <p:cNvGraphicFramePr>
            <a:graphicFrameLocks noChangeAspect="1"/>
          </p:cNvGraphicFramePr>
          <p:nvPr/>
        </p:nvGraphicFramePr>
        <p:xfrm>
          <a:off x="1143000" y="2514600"/>
          <a:ext cx="5029200" cy="1130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Equation" r:id="rId3" imgW="1917360" imgH="431640" progId="Equation.3">
                  <p:embed/>
                </p:oleObj>
              </mc:Choice>
              <mc:Fallback>
                <p:oleObj name="Equation" r:id="rId3" imgW="191736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2514600"/>
                        <a:ext cx="5029200" cy="1130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07763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2" name="Object 4"/>
          <p:cNvGraphicFramePr>
            <a:graphicFrameLocks noChangeAspect="1"/>
          </p:cNvGraphicFramePr>
          <p:nvPr/>
        </p:nvGraphicFramePr>
        <p:xfrm>
          <a:off x="1524000" y="4705350"/>
          <a:ext cx="1176338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Equation" r:id="rId5" imgW="520560" imgH="393480" progId="Equation.3">
                  <p:embed/>
                </p:oleObj>
              </mc:Choice>
              <mc:Fallback>
                <p:oleObj name="Equation" r:id="rId5" imgW="5205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4705350"/>
                        <a:ext cx="1176338" cy="885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07763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3" name="Object 5"/>
          <p:cNvGraphicFramePr>
            <a:graphicFrameLocks noChangeAspect="1"/>
          </p:cNvGraphicFramePr>
          <p:nvPr/>
        </p:nvGraphicFramePr>
        <p:xfrm>
          <a:off x="1524000" y="5743575"/>
          <a:ext cx="2036763" cy="65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name="Equation" r:id="rId7" imgW="901440" imgH="291960" progId="Equation.3">
                  <p:embed/>
                </p:oleObj>
              </mc:Choice>
              <mc:Fallback>
                <p:oleObj name="Equation" r:id="rId7" imgW="90144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5743575"/>
                        <a:ext cx="2036763" cy="657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07763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4" name="Object 6"/>
          <p:cNvGraphicFramePr>
            <a:graphicFrameLocks noChangeAspect="1"/>
          </p:cNvGraphicFramePr>
          <p:nvPr/>
        </p:nvGraphicFramePr>
        <p:xfrm>
          <a:off x="4572000" y="5189538"/>
          <a:ext cx="2154238" cy="1087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" name="Equation" r:id="rId9" imgW="952200" imgH="482400" progId="Equation.3">
                  <p:embed/>
                </p:oleObj>
              </mc:Choice>
              <mc:Fallback>
                <p:oleObj name="Equation" r:id="rId9" imgW="95220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5189538"/>
                        <a:ext cx="2154238" cy="1087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07763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2535" name="Group 7"/>
          <p:cNvGrpSpPr>
            <a:grpSpLocks/>
          </p:cNvGrpSpPr>
          <p:nvPr/>
        </p:nvGrpSpPr>
        <p:grpSpPr bwMode="auto">
          <a:xfrm>
            <a:off x="1870075" y="3429000"/>
            <a:ext cx="2625725" cy="1066800"/>
            <a:chOff x="1178" y="2160"/>
            <a:chExt cx="1654" cy="672"/>
          </a:xfrm>
        </p:grpSpPr>
        <p:sp>
          <p:nvSpPr>
            <p:cNvPr id="22536" name="Line 8"/>
            <p:cNvSpPr>
              <a:spLocks noChangeShapeType="1"/>
            </p:cNvSpPr>
            <p:nvPr/>
          </p:nvSpPr>
          <p:spPr bwMode="auto">
            <a:xfrm flipH="1">
              <a:off x="2112" y="2160"/>
              <a:ext cx="192" cy="336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537" name="Text Box 9"/>
            <p:cNvSpPr txBox="1">
              <a:spLocks noChangeArrowheads="1"/>
            </p:cNvSpPr>
            <p:nvPr/>
          </p:nvSpPr>
          <p:spPr bwMode="auto">
            <a:xfrm>
              <a:off x="1178" y="2544"/>
              <a:ext cx="165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TW">
                  <a:solidFill>
                    <a:srgbClr val="FF3300"/>
                  </a:solidFill>
                </a:rPr>
                <a:t>harmonic amplitude</a:t>
              </a:r>
            </a:p>
          </p:txBody>
        </p:sp>
      </p:grpSp>
      <p:grpSp>
        <p:nvGrpSpPr>
          <p:cNvPr id="22538" name="Group 10"/>
          <p:cNvGrpSpPr>
            <a:grpSpLocks/>
          </p:cNvGrpSpPr>
          <p:nvPr/>
        </p:nvGrpSpPr>
        <p:grpSpPr bwMode="auto">
          <a:xfrm>
            <a:off x="4987925" y="3429000"/>
            <a:ext cx="1612900" cy="1066800"/>
            <a:chOff x="3142" y="2160"/>
            <a:chExt cx="1016" cy="672"/>
          </a:xfrm>
        </p:grpSpPr>
        <p:sp>
          <p:nvSpPr>
            <p:cNvPr id="22539" name="Line 11"/>
            <p:cNvSpPr>
              <a:spLocks noChangeShapeType="1"/>
            </p:cNvSpPr>
            <p:nvPr/>
          </p:nvSpPr>
          <p:spPr bwMode="auto">
            <a:xfrm>
              <a:off x="3600" y="2160"/>
              <a:ext cx="192" cy="336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540" name="Text Box 12"/>
            <p:cNvSpPr txBox="1">
              <a:spLocks noChangeArrowheads="1"/>
            </p:cNvSpPr>
            <p:nvPr/>
          </p:nvSpPr>
          <p:spPr bwMode="auto">
            <a:xfrm>
              <a:off x="3142" y="2544"/>
              <a:ext cx="101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TW">
                  <a:solidFill>
                    <a:srgbClr val="FF3300"/>
                  </a:solidFill>
                </a:rPr>
                <a:t>phase angle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51190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1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22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5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sz="6600" dirty="0"/>
              <a:t>Fourier Series</a:t>
            </a:r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b="1" dirty="0">
                <a:solidFill>
                  <a:schemeClr val="tx1"/>
                </a:solidFill>
              </a:rPr>
              <a:t>Complex Form of the Fourier Series</a:t>
            </a:r>
            <a:endParaRPr lang="en-US" altLang="zh-TW" dirty="0"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02520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5400" dirty="0"/>
              <a:t>Complex Exponentials</a:t>
            </a:r>
          </a:p>
        </p:txBody>
      </p:sp>
      <p:graphicFrame>
        <p:nvGraphicFramePr>
          <p:cNvPr id="24585" name="Object 9"/>
          <p:cNvGraphicFramePr>
            <a:graphicFrameLocks noChangeAspect="1"/>
          </p:cNvGraphicFramePr>
          <p:nvPr/>
        </p:nvGraphicFramePr>
        <p:xfrm>
          <a:off x="1247775" y="2590800"/>
          <a:ext cx="4543425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" name="Equation" r:id="rId3" imgW="1714320" imgH="241200" progId="Equation.3">
                  <p:embed/>
                </p:oleObj>
              </mc:Choice>
              <mc:Fallback>
                <p:oleObj name="Equation" r:id="rId3" imgW="171432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7775" y="2590800"/>
                        <a:ext cx="4543425" cy="638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07763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90" name="Object 14"/>
          <p:cNvGraphicFramePr>
            <a:graphicFrameLocks noChangeAspect="1"/>
          </p:cNvGraphicFramePr>
          <p:nvPr/>
        </p:nvGraphicFramePr>
        <p:xfrm>
          <a:off x="1143000" y="4267200"/>
          <a:ext cx="3748088" cy="87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name="Equation" r:id="rId5" imgW="1688760" imgH="393480" progId="Equation.3">
                  <p:embed/>
                </p:oleObj>
              </mc:Choice>
              <mc:Fallback>
                <p:oleObj name="Equation" r:id="rId5" imgW="16887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4267200"/>
                        <a:ext cx="3748088" cy="873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07763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91" name="Object 15"/>
          <p:cNvGraphicFramePr>
            <a:graphicFrameLocks noChangeAspect="1"/>
          </p:cNvGraphicFramePr>
          <p:nvPr/>
        </p:nvGraphicFramePr>
        <p:xfrm>
          <a:off x="1076325" y="3276600"/>
          <a:ext cx="4678363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8" name="Equation" r:id="rId7" imgW="1765080" imgH="241200" progId="Equation.3">
                  <p:embed/>
                </p:oleObj>
              </mc:Choice>
              <mc:Fallback>
                <p:oleObj name="Equation" r:id="rId7" imgW="176508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6325" y="3276600"/>
                        <a:ext cx="4678363" cy="638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07763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92" name="Object 16"/>
          <p:cNvGraphicFramePr>
            <a:graphicFrameLocks noChangeAspect="1"/>
          </p:cNvGraphicFramePr>
          <p:nvPr/>
        </p:nvGraphicFramePr>
        <p:xfrm>
          <a:off x="1179513" y="5324475"/>
          <a:ext cx="6651625" cy="928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9" name="Equation" r:id="rId9" imgW="2997000" imgH="419040" progId="Equation.3">
                  <p:embed/>
                </p:oleObj>
              </mc:Choice>
              <mc:Fallback>
                <p:oleObj name="Equation" r:id="rId9" imgW="299700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9513" y="5324475"/>
                        <a:ext cx="6651625" cy="928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07763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93669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4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4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4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zh-TW" dirty="0"/>
              <a:t>Complex Form of the Fourier Series</a:t>
            </a:r>
          </a:p>
        </p:txBody>
      </p:sp>
      <p:graphicFrame>
        <p:nvGraphicFramePr>
          <p:cNvPr id="25609" name="Object 9"/>
          <p:cNvGraphicFramePr>
            <a:graphicFrameLocks noChangeAspect="1"/>
          </p:cNvGraphicFramePr>
          <p:nvPr/>
        </p:nvGraphicFramePr>
        <p:xfrm>
          <a:off x="914400" y="2438400"/>
          <a:ext cx="4503738" cy="760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" name="Equation" r:id="rId3" imgW="2552400" imgH="431640" progId="Equation.3">
                  <p:embed/>
                </p:oleObj>
              </mc:Choice>
              <mc:Fallback>
                <p:oleObj name="Equation" r:id="rId3" imgW="255240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2438400"/>
                        <a:ext cx="4503738" cy="760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07763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10" name="Object 10"/>
          <p:cNvGraphicFramePr>
            <a:graphicFrameLocks noChangeAspect="1"/>
          </p:cNvGraphicFramePr>
          <p:nvPr/>
        </p:nvGraphicFramePr>
        <p:xfrm>
          <a:off x="1447800" y="3200400"/>
          <a:ext cx="5668963" cy="760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2" name="Equation" r:id="rId5" imgW="3213000" imgH="431640" progId="Equation.3">
                  <p:embed/>
                </p:oleObj>
              </mc:Choice>
              <mc:Fallback>
                <p:oleObj name="Equation" r:id="rId5" imgW="321300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3200400"/>
                        <a:ext cx="5668963" cy="760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07763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12" name="Object 12"/>
          <p:cNvGraphicFramePr>
            <a:graphicFrameLocks noChangeAspect="1"/>
          </p:cNvGraphicFramePr>
          <p:nvPr/>
        </p:nvGraphicFramePr>
        <p:xfrm>
          <a:off x="1447800" y="4038600"/>
          <a:ext cx="5267325" cy="760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3" name="Equation" r:id="rId7" imgW="2984400" imgH="431640" progId="Equation.3">
                  <p:embed/>
                </p:oleObj>
              </mc:Choice>
              <mc:Fallback>
                <p:oleObj name="Equation" r:id="rId7" imgW="298440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4038600"/>
                        <a:ext cx="5267325" cy="760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07763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13" name="Object 13"/>
          <p:cNvGraphicFramePr>
            <a:graphicFrameLocks noChangeAspect="1"/>
          </p:cNvGraphicFramePr>
          <p:nvPr/>
        </p:nvGraphicFramePr>
        <p:xfrm>
          <a:off x="1457325" y="4878388"/>
          <a:ext cx="3114675" cy="760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4" name="Equation" r:id="rId9" imgW="1765080" imgH="431640" progId="Equation.3">
                  <p:embed/>
                </p:oleObj>
              </mc:Choice>
              <mc:Fallback>
                <p:oleObj name="Equation" r:id="rId9" imgW="176508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57325" y="4878388"/>
                        <a:ext cx="3114675" cy="760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07763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14" name="Object 14"/>
          <p:cNvGraphicFramePr>
            <a:graphicFrameLocks noChangeAspect="1"/>
          </p:cNvGraphicFramePr>
          <p:nvPr/>
        </p:nvGraphicFramePr>
        <p:xfrm>
          <a:off x="6835775" y="4495800"/>
          <a:ext cx="1927225" cy="2125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5" name="Equation" r:id="rId11" imgW="1091880" imgH="1206360" progId="Equation.3">
                  <p:embed/>
                </p:oleObj>
              </mc:Choice>
              <mc:Fallback>
                <p:oleObj name="Equation" r:id="rId11" imgW="1091880" imgH="1206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775" y="4495800"/>
                        <a:ext cx="1927225" cy="2125663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>
                        <a:outerShdw dist="107763" dir="2700000" algn="ctr" rotWithShape="0">
                          <a:srgbClr val="808080"/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95583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5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5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5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0"/>
                                        <p:tgtEl>
                                          <p:spTgt spid="25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zh-TW" dirty="0"/>
              <a:t>Complex Form of the Fourier Series</a:t>
            </a:r>
          </a:p>
        </p:txBody>
      </p:sp>
      <p:graphicFrame>
        <p:nvGraphicFramePr>
          <p:cNvPr id="26632" name="Object 8"/>
          <p:cNvGraphicFramePr>
            <a:graphicFrameLocks noChangeAspect="1"/>
          </p:cNvGraphicFramePr>
          <p:nvPr/>
        </p:nvGraphicFramePr>
        <p:xfrm>
          <a:off x="893763" y="2438400"/>
          <a:ext cx="4489450" cy="941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4" name="Equation" r:id="rId3" imgW="2057400" imgH="431640" progId="Equation.3">
                  <p:embed/>
                </p:oleObj>
              </mc:Choice>
              <mc:Fallback>
                <p:oleObj name="Equation" r:id="rId3" imgW="205740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3763" y="2438400"/>
                        <a:ext cx="4489450" cy="941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07763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4" name="Object 10"/>
          <p:cNvGraphicFramePr>
            <a:graphicFrameLocks noChangeAspect="1"/>
          </p:cNvGraphicFramePr>
          <p:nvPr/>
        </p:nvGraphicFramePr>
        <p:xfrm>
          <a:off x="1606550" y="3505200"/>
          <a:ext cx="3879850" cy="941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5" name="Equation" r:id="rId5" imgW="1777680" imgH="431640" progId="Equation.3">
                  <p:embed/>
                </p:oleObj>
              </mc:Choice>
              <mc:Fallback>
                <p:oleObj name="Equation" r:id="rId5" imgW="177768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6550" y="3505200"/>
                        <a:ext cx="3879850" cy="941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07763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5" name="Object 11"/>
          <p:cNvGraphicFramePr>
            <a:graphicFrameLocks noChangeAspect="1"/>
          </p:cNvGraphicFramePr>
          <p:nvPr/>
        </p:nvGraphicFramePr>
        <p:xfrm>
          <a:off x="1619250" y="4697413"/>
          <a:ext cx="1744663" cy="941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6" name="Equation" r:id="rId7" imgW="799920" imgH="431640" progId="Equation.3">
                  <p:embed/>
                </p:oleObj>
              </mc:Choice>
              <mc:Fallback>
                <p:oleObj name="Equation" r:id="rId7" imgW="79992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0" y="4697413"/>
                        <a:ext cx="1744663" cy="941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07763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8" name="Object 14"/>
          <p:cNvGraphicFramePr>
            <a:graphicFrameLocks noChangeAspect="1"/>
          </p:cNvGraphicFramePr>
          <p:nvPr/>
        </p:nvGraphicFramePr>
        <p:xfrm>
          <a:off x="6835775" y="4495800"/>
          <a:ext cx="1927225" cy="2125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7" name="Equation" r:id="rId9" imgW="1091880" imgH="1206360" progId="Equation.3">
                  <p:embed/>
                </p:oleObj>
              </mc:Choice>
              <mc:Fallback>
                <p:oleObj name="Equation" r:id="rId9" imgW="1091880" imgH="1206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775" y="4495800"/>
                        <a:ext cx="1927225" cy="2125663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>
                        <a:outerShdw dist="107763" dir="2700000" algn="ctr" rotWithShape="0">
                          <a:srgbClr val="808080"/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20976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6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6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6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zh-TW" dirty="0"/>
              <a:t>Complex Form of the Fourier Series</a:t>
            </a:r>
          </a:p>
        </p:txBody>
      </p:sp>
      <p:graphicFrame>
        <p:nvGraphicFramePr>
          <p:cNvPr id="27653" name="Object 5"/>
          <p:cNvGraphicFramePr>
            <a:graphicFrameLocks noChangeAspect="1"/>
          </p:cNvGraphicFramePr>
          <p:nvPr/>
        </p:nvGraphicFramePr>
        <p:xfrm>
          <a:off x="1066800" y="2438400"/>
          <a:ext cx="2408238" cy="65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1" name="Equation" r:id="rId3" imgW="1447560" imgH="393480" progId="Equation.3">
                  <p:embed/>
                </p:oleObj>
              </mc:Choice>
              <mc:Fallback>
                <p:oleObj name="Equation" r:id="rId3" imgW="14475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2438400"/>
                        <a:ext cx="2408238" cy="654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07763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5" name="Object 7"/>
          <p:cNvGraphicFramePr>
            <a:graphicFrameLocks noChangeAspect="1"/>
          </p:cNvGraphicFramePr>
          <p:nvPr/>
        </p:nvGraphicFramePr>
        <p:xfrm>
          <a:off x="1031875" y="3200400"/>
          <a:ext cx="1711325" cy="65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2" name="Equation" r:id="rId5" imgW="1028520" imgH="393480" progId="Equation.3">
                  <p:embed/>
                </p:oleObj>
              </mc:Choice>
              <mc:Fallback>
                <p:oleObj name="Equation" r:id="rId5" imgW="102852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1875" y="3200400"/>
                        <a:ext cx="1711325" cy="654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07763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7" name="Object 9"/>
          <p:cNvGraphicFramePr>
            <a:graphicFrameLocks noChangeAspect="1"/>
          </p:cNvGraphicFramePr>
          <p:nvPr/>
        </p:nvGraphicFramePr>
        <p:xfrm>
          <a:off x="1295400" y="3886200"/>
          <a:ext cx="4965700" cy="65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3" name="Equation" r:id="rId7" imgW="2984400" imgH="393480" progId="Equation.3">
                  <p:embed/>
                </p:oleObj>
              </mc:Choice>
              <mc:Fallback>
                <p:oleObj name="Equation" r:id="rId7" imgW="29844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3886200"/>
                        <a:ext cx="4965700" cy="654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07763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8" name="Object 10"/>
          <p:cNvGraphicFramePr>
            <a:graphicFrameLocks noChangeAspect="1"/>
          </p:cNvGraphicFramePr>
          <p:nvPr/>
        </p:nvGraphicFramePr>
        <p:xfrm>
          <a:off x="1303338" y="4572000"/>
          <a:ext cx="3802062" cy="65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4" name="Equation" r:id="rId9" imgW="2286000" imgH="393480" progId="Equation.3">
                  <p:embed/>
                </p:oleObj>
              </mc:Choice>
              <mc:Fallback>
                <p:oleObj name="Equation" r:id="rId9" imgW="22860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3338" y="4572000"/>
                        <a:ext cx="3802062" cy="654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07763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9" name="Object 11"/>
          <p:cNvGraphicFramePr>
            <a:graphicFrameLocks noChangeAspect="1"/>
          </p:cNvGraphicFramePr>
          <p:nvPr/>
        </p:nvGraphicFramePr>
        <p:xfrm>
          <a:off x="1308100" y="5257800"/>
          <a:ext cx="2197100" cy="65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5" name="Equation" r:id="rId11" imgW="1320480" imgH="393480" progId="Equation.3">
                  <p:embed/>
                </p:oleObj>
              </mc:Choice>
              <mc:Fallback>
                <p:oleObj name="Equation" r:id="rId11" imgW="13204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8100" y="5257800"/>
                        <a:ext cx="2197100" cy="654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07763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60" name="Object 12"/>
          <p:cNvGraphicFramePr>
            <a:graphicFrameLocks noChangeAspect="1"/>
          </p:cNvGraphicFramePr>
          <p:nvPr/>
        </p:nvGraphicFramePr>
        <p:xfrm>
          <a:off x="990600" y="6019800"/>
          <a:ext cx="3886200" cy="65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6" name="Equation" r:id="rId13" imgW="2336760" imgH="393480" progId="Equation.3">
                  <p:embed/>
                </p:oleObj>
              </mc:Choice>
              <mc:Fallback>
                <p:oleObj name="Equation" r:id="rId13" imgW="23367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6019800"/>
                        <a:ext cx="3886200" cy="654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07763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63" name="Object 15"/>
          <p:cNvGraphicFramePr>
            <a:graphicFrameLocks noChangeAspect="1"/>
          </p:cNvGraphicFramePr>
          <p:nvPr/>
        </p:nvGraphicFramePr>
        <p:xfrm>
          <a:off x="6835775" y="4495800"/>
          <a:ext cx="1927225" cy="2125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7" name="Equation" r:id="rId15" imgW="1091880" imgH="1206360" progId="Equation.3">
                  <p:embed/>
                </p:oleObj>
              </mc:Choice>
              <mc:Fallback>
                <p:oleObj name="Equation" r:id="rId15" imgW="1091880" imgH="1206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775" y="4495800"/>
                        <a:ext cx="1927225" cy="2125663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>
                        <a:outerShdw dist="107763" dir="2700000" algn="ctr" rotWithShape="0">
                          <a:srgbClr val="808080"/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05802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7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7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7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7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7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327</Words>
  <Application>Microsoft Office PowerPoint</Application>
  <PresentationFormat>On-screen Show (4:3)</PresentationFormat>
  <Paragraphs>135</Paragraphs>
  <Slides>28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28</vt:i4>
      </vt:variant>
    </vt:vector>
  </HeadingPairs>
  <TitlesOfParts>
    <vt:vector size="32" baseType="lpstr">
      <vt:lpstr>Office Theme</vt:lpstr>
      <vt:lpstr>Microsoft 方程式編輯器 3.0</vt:lpstr>
      <vt:lpstr>Microsoft Excel 圖表</vt:lpstr>
      <vt:lpstr>MathType 4.0 Equation</vt:lpstr>
      <vt:lpstr>Harmonics</vt:lpstr>
      <vt:lpstr>Harmonics</vt:lpstr>
      <vt:lpstr>Harmonics</vt:lpstr>
      <vt:lpstr>Amplitudes and Phase Angles</vt:lpstr>
      <vt:lpstr>Fourier Series</vt:lpstr>
      <vt:lpstr>Complex Exponentials</vt:lpstr>
      <vt:lpstr>Complex Form of the Fourier Series</vt:lpstr>
      <vt:lpstr>Complex Form of the Fourier Series</vt:lpstr>
      <vt:lpstr>Complex Form of the Fourier Series</vt:lpstr>
      <vt:lpstr>Complex Form of the Fourier Series</vt:lpstr>
      <vt:lpstr>Complex Frequency Spectra</vt:lpstr>
      <vt:lpstr>Example</vt:lpstr>
      <vt:lpstr>Example</vt:lpstr>
      <vt:lpstr>Example</vt:lpstr>
      <vt:lpstr>Example</vt:lpstr>
      <vt:lpstr>Fourier Series</vt:lpstr>
      <vt:lpstr>Dirac Delta Function</vt:lpstr>
      <vt:lpstr>Property</vt:lpstr>
      <vt:lpstr>Impulse Train</vt:lpstr>
      <vt:lpstr>Fourier Series of the Impulse Train</vt:lpstr>
      <vt:lpstr>Complex Form Fourier Series of the Impulse Train</vt:lpstr>
      <vt:lpstr>Fourier Series</vt:lpstr>
      <vt:lpstr>Waveform Symmetry</vt:lpstr>
      <vt:lpstr>Decomposition</vt:lpstr>
      <vt:lpstr>Example</vt:lpstr>
      <vt:lpstr>Half-Wave Symmetry</vt:lpstr>
      <vt:lpstr>Quarter-Wave Symmetry</vt:lpstr>
      <vt:lpstr>Hidden Symmetry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Harmonics</dc:title>
  <dc:creator>sabah</dc:creator>
  <cp:lastModifiedBy>s</cp:lastModifiedBy>
  <cp:revision>2</cp:revision>
  <dcterms:created xsi:type="dcterms:W3CDTF">2006-08-16T00:00:00Z</dcterms:created>
  <dcterms:modified xsi:type="dcterms:W3CDTF">2018-11-21T21:59:29Z</dcterms:modified>
</cp:coreProperties>
</file>